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258" r:id="rId5"/>
    <p:sldId id="283" r:id="rId6"/>
    <p:sldId id="284" r:id="rId7"/>
    <p:sldId id="279" r:id="rId8"/>
    <p:sldId id="276" r:id="rId9"/>
    <p:sldId id="282" r:id="rId10"/>
    <p:sldId id="286" r:id="rId11"/>
    <p:sldId id="285" r:id="rId12"/>
    <p:sldId id="278" r:id="rId13"/>
    <p:sldId id="275" r:id="rId14"/>
    <p:sldId id="277" r:id="rId15"/>
    <p:sldId id="287" r:id="rId16"/>
    <p:sldId id="288"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96370" autoAdjust="0"/>
  </p:normalViewPr>
  <p:slideViewPr>
    <p:cSldViewPr snapToGrid="0">
      <p:cViewPr varScale="1">
        <p:scale>
          <a:sx n="106" d="100"/>
          <a:sy n="106" d="100"/>
        </p:scale>
        <p:origin x="798" y="11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316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DC26FC-E078-4825-8ABB-C69420ACAB0B}" type="datetimeFigureOut">
              <a:rPr lang="en-US" smtClean="0"/>
              <a:t>6/10/2026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8" name="Slide Number Placeholder 7"/>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4F9B9B-3AE5-411D-85F2-23813EF121BE}" type="slidenum">
              <a:rPr lang="en-US" smtClean="0"/>
              <a:t>‹#›</a:t>
            </a:fld>
            <a:endParaRPr lang="en-US"/>
          </a:p>
        </p:txBody>
      </p:sp>
    </p:spTree>
    <p:extLst>
      <p:ext uri="{BB962C8B-B14F-4D97-AF65-F5344CB8AC3E}">
        <p14:creationId xmlns:p14="http://schemas.microsoft.com/office/powerpoint/2010/main" val="1012149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xfrm>
            <a:off x="407988" y="696913"/>
            <a:ext cx="6207125" cy="34925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0724" name="Slide Number Placeholder 3"/>
          <p:cNvSpPr>
            <a:spLocks noGrp="1"/>
          </p:cNvSpPr>
          <p:nvPr>
            <p:ph type="sldNum" sz="quarter" idx="5"/>
          </p:nvPr>
        </p:nvSpPr>
        <p:spPr bwMode="auto">
          <a:xfrm>
            <a:off x="3884613" y="8685213"/>
            <a:ext cx="2971800" cy="458787"/>
          </a:xfrm>
          <a:prstGeom prst="rect">
            <a:avLst/>
          </a:prstGeom>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768C4D5-F863-48C0-A70D-65EC323F9B6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0853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Rounded Rectangle 4"/>
          <p:cNvSpPr/>
          <p:nvPr/>
        </p:nvSpPr>
        <p:spPr>
          <a:xfrm>
            <a:off x="86785" y="69851"/>
            <a:ext cx="12018433"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84667" y="1449389"/>
            <a:ext cx="12026900" cy="1527175"/>
          </a:xfrm>
          <a:prstGeom prst="rect">
            <a:avLst/>
          </a:prstGeom>
          <a:solidFill>
            <a:srgbClr val="025A02"/>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84667" y="1397000"/>
            <a:ext cx="12026900"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84667" y="2976564"/>
            <a:ext cx="12026900"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lang="en-US"/>
              <a:t>Click to edit Master title style</a:t>
            </a:r>
          </a:p>
        </p:txBody>
      </p:sp>
      <p:sp>
        <p:nvSpPr>
          <p:cNvPr id="11" name="Date Placeholder 27"/>
          <p:cNvSpPr>
            <a:spLocks noGrp="1"/>
          </p:cNvSpPr>
          <p:nvPr>
            <p:ph type="dt" sz="half" idx="10"/>
          </p:nvPr>
        </p:nvSpPr>
        <p:spPr/>
        <p:txBody>
          <a:bodyPr/>
          <a:lstStyle>
            <a:lvl1pPr>
              <a:defRPr/>
            </a:lvl1pPr>
          </a:lstStyle>
          <a:p>
            <a:pPr>
              <a:defRPr/>
            </a:pPr>
            <a:fld id="{8060E54E-4069-463C-93B5-3AC0BFD96360}" type="datetime1">
              <a:rPr lang="en-US" smtClean="0"/>
              <a:t>6/10/2026</a:t>
            </a:fld>
            <a:endParaRPr lang="en-US"/>
          </a:p>
        </p:txBody>
      </p:sp>
      <p:sp>
        <p:nvSpPr>
          <p:cNvPr id="12" name="Footer Placeholder 16"/>
          <p:cNvSpPr>
            <a:spLocks noGrp="1"/>
          </p:cNvSpPr>
          <p:nvPr>
            <p:ph type="ftr" sz="quarter" idx="11"/>
          </p:nvPr>
        </p:nvSpPr>
        <p:spPr/>
        <p:txBody>
          <a:bodyPr/>
          <a:lstStyle>
            <a:lvl1pPr>
              <a:defRPr/>
            </a:lvl1pPr>
          </a:lstStyle>
          <a:p>
            <a:pPr>
              <a:defRPr/>
            </a:pPr>
            <a:endParaRPr lang="en-US"/>
          </a:p>
        </p:txBody>
      </p:sp>
      <p:sp>
        <p:nvSpPr>
          <p:cNvPr id="13" name="Slide Number Placeholder 28"/>
          <p:cNvSpPr>
            <a:spLocks noGrp="1"/>
          </p:cNvSpPr>
          <p:nvPr>
            <p:ph type="sldNum" sz="quarter" idx="12"/>
          </p:nvPr>
        </p:nvSpPr>
        <p:spPr>
          <a:xfrm>
            <a:off x="194733" y="6210300"/>
            <a:ext cx="450849" cy="457200"/>
          </a:xfrm>
        </p:spPr>
        <p:txBody>
          <a:bodyPr/>
          <a:lstStyle>
            <a:lvl1pPr>
              <a:defRPr sz="1400">
                <a:solidFill>
                  <a:srgbClr val="FFFFFF"/>
                </a:solidFill>
              </a:defRPr>
            </a:lvl1pPr>
          </a:lstStyle>
          <a:p>
            <a:pPr>
              <a:defRPr/>
            </a:pPr>
            <a:fld id="{716BCA4B-ABD9-48C8-838E-4675AFAF7D98}" type="slidenum">
              <a:rPr lang="en-US"/>
              <a:pPr>
                <a:defRPr/>
              </a:pPr>
              <a:t>‹#›</a:t>
            </a:fld>
            <a:endParaRPr lang="en-US"/>
          </a:p>
        </p:txBody>
      </p:sp>
    </p:spTree>
    <p:extLst>
      <p:ext uri="{BB962C8B-B14F-4D97-AF65-F5344CB8AC3E}">
        <p14:creationId xmlns:p14="http://schemas.microsoft.com/office/powerpoint/2010/main" val="2044536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7AFC7A22-549E-40D5-AEC0-0286DAFF91A4}" type="datetime1">
              <a:rPr lang="en-US" smtClean="0"/>
              <a:t>6/10/2026</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DCE8475B-5D17-4256-8081-B3DF7256BB6B}" type="slidenum">
              <a:rPr lang="en-US"/>
              <a:pPr>
                <a:defRPr/>
              </a:pPr>
              <a:t>‹#›</a:t>
            </a:fld>
            <a:endParaRPr lang="en-US" dirty="0"/>
          </a:p>
        </p:txBody>
      </p:sp>
    </p:spTree>
    <p:extLst>
      <p:ext uri="{BB962C8B-B14F-4D97-AF65-F5344CB8AC3E}">
        <p14:creationId xmlns:p14="http://schemas.microsoft.com/office/powerpoint/2010/main" val="427645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68224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274641"/>
            <a:ext cx="7416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DEBD0F92-F148-4C89-B02C-9314DACCDB08}" type="datetime1">
              <a:rPr lang="en-US" smtClean="0"/>
              <a:t>6/10/2026</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74FC0346-948B-4D48-BB49-55951C8479D0}" type="slidenum">
              <a:rPr lang="en-US"/>
              <a:pPr>
                <a:defRPr/>
              </a:pPr>
              <a:t>‹#›</a:t>
            </a:fld>
            <a:endParaRPr lang="en-US" dirty="0"/>
          </a:p>
        </p:txBody>
      </p:sp>
    </p:spTree>
    <p:extLst>
      <p:ext uri="{BB962C8B-B14F-4D97-AF65-F5344CB8AC3E}">
        <p14:creationId xmlns:p14="http://schemas.microsoft.com/office/powerpoint/2010/main" val="3059913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0" y="274638"/>
            <a:ext cx="8229600" cy="1143000"/>
          </a:xfrm>
        </p:spPr>
        <p:txBody>
          <a:bodyPr anchor="t"/>
          <a:lstStyle>
            <a:lvl1pPr algn="ctr">
              <a:defRPr b="1"/>
            </a:lvl1pPr>
          </a:lstStyle>
          <a:p>
            <a:r>
              <a:rPr lang="en-US" dirty="0"/>
              <a:t>Click to edit Master title style</a:t>
            </a:r>
          </a:p>
        </p:txBody>
      </p:sp>
      <p:sp>
        <p:nvSpPr>
          <p:cNvPr id="8" name="Content Placeholder 7"/>
          <p:cNvSpPr>
            <a:spLocks noGrp="1"/>
          </p:cNvSpPr>
          <p:nvPr>
            <p:ph sz="quarter" idx="1"/>
          </p:nvPr>
        </p:nvSpPr>
        <p:spPr>
          <a:xfrm>
            <a:off x="762000" y="1600200"/>
            <a:ext cx="10668000" cy="4419600"/>
          </a:xfrm>
        </p:spPr>
        <p:txBody>
          <a:bodyPr/>
          <a:lstStyle>
            <a:lvl1pPr marL="273050" indent="-273050">
              <a:spcBef>
                <a:spcPts val="0"/>
              </a:spcBef>
              <a:spcAft>
                <a:spcPts val="600"/>
              </a:spcAft>
              <a:buFont typeface="Wingdings" panose="05000000000000000000" pitchFamily="2" charset="2"/>
              <a:buChar char="Ø"/>
              <a:defRPr sz="2000"/>
            </a:lvl1pPr>
            <a:lvl2pPr marL="547688" indent="-228600">
              <a:spcBef>
                <a:spcPts val="0"/>
              </a:spcBef>
              <a:spcAft>
                <a:spcPts val="600"/>
              </a:spcAft>
              <a:buFont typeface="Wingdings" panose="05000000000000000000" pitchFamily="2" charset="2"/>
              <a:buChar char="Ø"/>
              <a:defRPr sz="1800"/>
            </a:lvl2pPr>
            <a:lvl3pPr>
              <a:spcBef>
                <a:spcPts val="0"/>
              </a:spcBef>
              <a:spcAft>
                <a:spcPts val="600"/>
              </a:spcAft>
              <a:defRPr sz="1800"/>
            </a:lvl3pPr>
            <a:lvl4pPr>
              <a:spcBef>
                <a:spcPts val="0"/>
              </a:spcBef>
              <a:spcAft>
                <a:spcPts val="600"/>
              </a:spcAft>
              <a:defRPr sz="1800"/>
            </a:lvl4pPr>
            <a:lvl5pPr>
              <a:spcBef>
                <a:spcPts val="0"/>
              </a:spcBef>
              <a:spcAft>
                <a:spcPts val="600"/>
              </a:spcAft>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13"/>
          <p:cNvSpPr>
            <a:spLocks noGrp="1"/>
          </p:cNvSpPr>
          <p:nvPr>
            <p:ph type="dt" sz="half" idx="10"/>
          </p:nvPr>
        </p:nvSpPr>
        <p:spPr/>
        <p:txBody>
          <a:bodyPr/>
          <a:lstStyle>
            <a:lvl1pPr>
              <a:defRPr/>
            </a:lvl1pPr>
          </a:lstStyle>
          <a:p>
            <a:pPr>
              <a:defRPr/>
            </a:pPr>
            <a:fld id="{EF89F2E2-DE68-41D3-9540-73B1A2E84F09}" type="datetime1">
              <a:rPr lang="en-US" smtClean="0"/>
              <a:t>6/10/2026</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9E69984C-E881-4E59-A7D8-E453CEAFE00A}" type="slidenum">
              <a:rPr lang="en-US"/>
              <a:pPr>
                <a:defRPr/>
              </a:pPr>
              <a:t>‹#›</a:t>
            </a:fld>
            <a:endParaRPr lang="en-US" dirty="0"/>
          </a:p>
        </p:txBody>
      </p:sp>
    </p:spTree>
    <p:extLst>
      <p:ext uri="{BB962C8B-B14F-4D97-AF65-F5344CB8AC3E}">
        <p14:creationId xmlns:p14="http://schemas.microsoft.com/office/powerpoint/2010/main" val="1624320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Rounded Rectangle 4"/>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flipV="1">
            <a:off x="93134" y="2376489"/>
            <a:ext cx="12018433"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93134" y="2341564"/>
            <a:ext cx="12018433"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91018" y="2468564"/>
            <a:ext cx="12020549"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963084" y="952501"/>
            <a:ext cx="10363200" cy="1362075"/>
          </a:xfrm>
        </p:spPr>
        <p:txBody>
          <a:bodyPr/>
          <a:lstStyle>
            <a:lvl1pPr algn="l">
              <a:buNone/>
              <a:defRPr sz="4000" b="0" cap="none"/>
            </a:lvl1pPr>
          </a:lstStyle>
          <a:p>
            <a:r>
              <a:rPr lang="en-US"/>
              <a:t>Click to edit Master title style</a:t>
            </a:r>
          </a:p>
        </p:txBody>
      </p:sp>
      <p:sp>
        <p:nvSpPr>
          <p:cNvPr id="3" name="Text Placeholder 2"/>
          <p:cNvSpPr>
            <a:spLocks noGrp="1"/>
          </p:cNvSpPr>
          <p:nvPr>
            <p:ph type="body" idx="1"/>
          </p:nvPr>
        </p:nvSpPr>
        <p:spPr>
          <a:xfrm>
            <a:off x="963084" y="2547938"/>
            <a:ext cx="103632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9" name="Date Placeholder 3"/>
          <p:cNvSpPr>
            <a:spLocks noGrp="1"/>
          </p:cNvSpPr>
          <p:nvPr>
            <p:ph type="dt" sz="half" idx="10"/>
          </p:nvPr>
        </p:nvSpPr>
        <p:spPr/>
        <p:txBody>
          <a:bodyPr/>
          <a:lstStyle>
            <a:lvl1pPr>
              <a:defRPr/>
            </a:lvl1pPr>
          </a:lstStyle>
          <a:p>
            <a:pPr>
              <a:defRPr/>
            </a:pPr>
            <a:fld id="{165F7051-5C55-4730-8968-8ADF8908AD63}" type="datetime1">
              <a:rPr lang="en-US" smtClean="0"/>
              <a:t>6/10/2026</a:t>
            </a:fld>
            <a:endParaRPr lang="en-US"/>
          </a:p>
        </p:txBody>
      </p:sp>
      <p:sp>
        <p:nvSpPr>
          <p:cNvPr id="10" name="Footer Placeholder 4"/>
          <p:cNvSpPr>
            <a:spLocks noGrp="1"/>
          </p:cNvSpPr>
          <p:nvPr>
            <p:ph type="ftr" sz="quarter" idx="11"/>
          </p:nvPr>
        </p:nvSpPr>
        <p:spPr>
          <a:xfrm>
            <a:off x="1066800" y="6172200"/>
            <a:ext cx="5334000" cy="457200"/>
          </a:xfrm>
        </p:spPr>
        <p:txBody>
          <a:bodyPr/>
          <a:lstStyle>
            <a:lvl1pPr>
              <a:defRPr/>
            </a:lvl1pPr>
          </a:lstStyle>
          <a:p>
            <a:pPr>
              <a:defRPr/>
            </a:pPr>
            <a:endParaRPr lang="en-US"/>
          </a:p>
        </p:txBody>
      </p:sp>
      <p:sp>
        <p:nvSpPr>
          <p:cNvPr id="12" name="Slide Number Placeholder 22"/>
          <p:cNvSpPr txBox="1">
            <a:spLocks/>
          </p:cNvSpPr>
          <p:nvPr userDrawn="1"/>
        </p:nvSpPr>
        <p:spPr>
          <a:xfrm>
            <a:off x="197666" y="6224954"/>
            <a:ext cx="452965" cy="457200"/>
          </a:xfrm>
          <a:prstGeom prst="ellipse">
            <a:avLst/>
          </a:prstGeom>
          <a:solidFill>
            <a:srgbClr val="025A02"/>
          </a:solidFill>
        </p:spPr>
        <p:txBody>
          <a:bodyPr wrap="none" lIns="0" tIns="0" rIns="0" bIns="0" anchor="ctr" anchorCtr="1">
            <a:noAutofit/>
          </a:bodyPr>
          <a:lstStyle>
            <a:defPPr>
              <a:defRPr lang="en-US"/>
            </a:defPPr>
            <a:lvl1pPr algn="ctr" rtl="0" eaLnBrk="1" fontAlgn="auto" latinLnBrk="0" hangingPunct="1">
              <a:spcBef>
                <a:spcPts val="0"/>
              </a:spcBef>
              <a:spcAft>
                <a:spcPts val="0"/>
              </a:spcAft>
              <a:defRPr kumimoji="0" sz="1400" kern="1200">
                <a:solidFill>
                  <a:srgbClr val="FFFFFF"/>
                </a:solidFill>
                <a:latin typeface="+mj-lt"/>
                <a:ea typeface="+mj-ea"/>
                <a:cs typeface="+mj-cs"/>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9E69984C-E881-4E59-A7D8-E453CEAFE00A}" type="slidenum">
              <a:rPr lang="en-US" smtClean="0"/>
              <a:pPr>
                <a:defRPr/>
              </a:pPr>
              <a:t>‹#›</a:t>
            </a:fld>
            <a:endParaRPr lang="en-US" dirty="0"/>
          </a:p>
        </p:txBody>
      </p:sp>
    </p:spTree>
    <p:extLst>
      <p:ext uri="{BB962C8B-B14F-4D97-AF65-F5344CB8AC3E}">
        <p14:creationId xmlns:p14="http://schemas.microsoft.com/office/powerpoint/2010/main" val="2704484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0" y="274638"/>
            <a:ext cx="8229600" cy="1143000"/>
          </a:xfrm>
        </p:spPr>
        <p:txBody>
          <a:bodyPr anchor="t"/>
          <a:lstStyle>
            <a:lvl1pPr algn="ctr">
              <a:defRPr/>
            </a:lvl1pPr>
          </a:lstStyle>
          <a:p>
            <a:r>
              <a:rPr lang="en-US" dirty="0"/>
              <a:t>Click to edit Master title style</a:t>
            </a:r>
          </a:p>
        </p:txBody>
      </p:sp>
      <p:sp>
        <p:nvSpPr>
          <p:cNvPr id="9" name="Content Placeholder 8"/>
          <p:cNvSpPr>
            <a:spLocks noGrp="1"/>
          </p:cNvSpPr>
          <p:nvPr>
            <p:ph sz="quarter" idx="1"/>
          </p:nvPr>
        </p:nvSpPr>
        <p:spPr>
          <a:xfrm>
            <a:off x="762000" y="1611086"/>
            <a:ext cx="4876800" cy="4419600"/>
          </a:xfrm>
        </p:spPr>
        <p:txBody>
          <a:bodyPr/>
          <a:lstStyle>
            <a:lvl1pPr marL="273050" indent="-273050">
              <a:buFont typeface="Wingdings" panose="05000000000000000000" pitchFamily="2" charset="2"/>
              <a:buChar char="Ø"/>
              <a:defRPr sz="2800"/>
            </a:lvl1pPr>
            <a:lvl2pPr marL="661988" indent="-342900">
              <a:buFont typeface="Wingdings" panose="05000000000000000000" pitchFamily="2" charset="2"/>
              <a:buChar char="Ø"/>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2"/>
          </p:nvPr>
        </p:nvSpPr>
        <p:spPr>
          <a:xfrm>
            <a:off x="6502400" y="1604056"/>
            <a:ext cx="4987834" cy="4419600"/>
          </a:xfrm>
        </p:spPr>
        <p:txBody>
          <a:bodyPr/>
          <a:lstStyle>
            <a:lvl1pPr marL="273050" indent="-273050">
              <a:buFont typeface="Wingdings" panose="05000000000000000000" pitchFamily="2" charset="2"/>
              <a:buChar char="Ø"/>
              <a:defRPr sz="2800"/>
            </a:lvl1pPr>
            <a:lvl2pPr marL="547688" indent="-228600">
              <a:buFont typeface="Wingdings" panose="05000000000000000000" pitchFamily="2" charset="2"/>
              <a:buChar char="Ø"/>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13"/>
          <p:cNvSpPr>
            <a:spLocks noGrp="1"/>
          </p:cNvSpPr>
          <p:nvPr>
            <p:ph type="dt" sz="half" idx="10"/>
          </p:nvPr>
        </p:nvSpPr>
        <p:spPr/>
        <p:txBody>
          <a:bodyPr/>
          <a:lstStyle>
            <a:lvl1pPr>
              <a:defRPr/>
            </a:lvl1pPr>
          </a:lstStyle>
          <a:p>
            <a:pPr>
              <a:defRPr/>
            </a:pPr>
            <a:fld id="{3B42A796-C77E-41E3-AB52-60DB8AA48887}" type="datetime1">
              <a:rPr lang="en-US" smtClean="0"/>
              <a:t>6/10/2026</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FF4471A9-B41E-424B-B251-1F7DA4C9E4C2}" type="slidenum">
              <a:rPr lang="en-US"/>
              <a:pPr>
                <a:defRPr/>
              </a:pPr>
              <a:t>‹#›</a:t>
            </a:fld>
            <a:endParaRPr lang="en-US" dirty="0"/>
          </a:p>
        </p:txBody>
      </p:sp>
    </p:spTree>
    <p:extLst>
      <p:ext uri="{BB962C8B-B14F-4D97-AF65-F5344CB8AC3E}">
        <p14:creationId xmlns:p14="http://schemas.microsoft.com/office/powerpoint/2010/main" val="448222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38400" y="276225"/>
            <a:ext cx="9144000" cy="11430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11" name="Content Placeholder 10"/>
          <p:cNvSpPr>
            <a:spLocks noGrp="1"/>
          </p:cNvSpPr>
          <p:nvPr>
            <p:ph sz="half" idx="2"/>
          </p:nvPr>
        </p:nvSpPr>
        <p:spPr>
          <a:xfrm>
            <a:off x="1219200" y="2247900"/>
            <a:ext cx="4978400" cy="3886200"/>
          </a:xfrm>
        </p:spPr>
        <p:txBody>
          <a:bodyPr/>
          <a:lstStyle>
            <a:lvl1pPr marL="273050" indent="-273050">
              <a:buFont typeface="Wingdings" panose="05000000000000000000" pitchFamily="2" charset="2"/>
              <a:buChar char="Ø"/>
              <a:defRPr/>
            </a:lvl1pPr>
            <a:lvl2pPr marL="547688" indent="-228600">
              <a:buFont typeface="Wingdings" panose="05000000000000000000" pitchFamily="2" charset="2"/>
              <a:buChar char="Ø"/>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2"/>
          <p:cNvSpPr>
            <a:spLocks noGrp="1"/>
          </p:cNvSpPr>
          <p:nvPr>
            <p:ph sz="half" idx="4"/>
          </p:nvPr>
        </p:nvSpPr>
        <p:spPr>
          <a:xfrm>
            <a:off x="6604000" y="2247900"/>
            <a:ext cx="49784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p:cNvSpPr>
            <a:spLocks noGrp="1"/>
          </p:cNvSpPr>
          <p:nvPr>
            <p:ph type="dt" sz="half" idx="10"/>
          </p:nvPr>
        </p:nvSpPr>
        <p:spPr/>
        <p:txBody>
          <a:bodyPr/>
          <a:lstStyle>
            <a:lvl1pPr>
              <a:defRPr/>
            </a:lvl1pPr>
          </a:lstStyle>
          <a:p>
            <a:pPr>
              <a:defRPr/>
            </a:pPr>
            <a:fld id="{0C56A2FA-8050-4197-96AB-1E2D7743FB35}" type="datetime1">
              <a:rPr lang="en-US" smtClean="0"/>
              <a:t>6/10/2026</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A5F1F7FF-6A96-48FA-B4E5-5E10609EA152}" type="slidenum">
              <a:rPr lang="en-US"/>
              <a:pPr>
                <a:defRPr/>
              </a:pPr>
              <a:t>‹#›</a:t>
            </a:fld>
            <a:endParaRPr lang="en-US" dirty="0"/>
          </a:p>
        </p:txBody>
      </p:sp>
    </p:spTree>
    <p:extLst>
      <p:ext uri="{BB962C8B-B14F-4D97-AF65-F5344CB8AC3E}">
        <p14:creationId xmlns:p14="http://schemas.microsoft.com/office/powerpoint/2010/main" val="3883694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8229600" cy="1143000"/>
          </a:xfrm>
        </p:spPr>
        <p:txBody>
          <a:bodyPr anchor="t"/>
          <a:lstStyle>
            <a:lvl1pPr algn="ctr">
              <a:defRPr b="1"/>
            </a:lvl1pPr>
          </a:lstStyle>
          <a:p>
            <a:r>
              <a:rPr lang="en-US" dirty="0"/>
              <a:t>Click to edit Master title style</a:t>
            </a:r>
          </a:p>
        </p:txBody>
      </p:sp>
      <p:sp>
        <p:nvSpPr>
          <p:cNvPr id="3" name="Date Placeholder 13"/>
          <p:cNvSpPr>
            <a:spLocks noGrp="1"/>
          </p:cNvSpPr>
          <p:nvPr>
            <p:ph type="dt" sz="half" idx="10"/>
          </p:nvPr>
        </p:nvSpPr>
        <p:spPr/>
        <p:txBody>
          <a:bodyPr/>
          <a:lstStyle>
            <a:lvl1pPr>
              <a:defRPr/>
            </a:lvl1pPr>
          </a:lstStyle>
          <a:p>
            <a:pPr>
              <a:defRPr/>
            </a:pPr>
            <a:fld id="{FEE16472-AFD2-414C-8036-DA02151980F2}" type="datetime1">
              <a:rPr lang="en-US" smtClean="0"/>
              <a:t>6/10/2026</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14C5D6E7-9D8B-42BD-ADA0-DD002ABF2EC3}" type="slidenum">
              <a:rPr lang="en-US"/>
              <a:pPr>
                <a:defRPr/>
              </a:pPr>
              <a:t>‹#›</a:t>
            </a:fld>
            <a:endParaRPr lang="en-US" dirty="0"/>
          </a:p>
        </p:txBody>
      </p:sp>
    </p:spTree>
    <p:extLst>
      <p:ext uri="{BB962C8B-B14F-4D97-AF65-F5344CB8AC3E}">
        <p14:creationId xmlns:p14="http://schemas.microsoft.com/office/powerpoint/2010/main" val="3177228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435FE7C0-4F6D-4923-9F8A-3342623E074C}" type="datetime1">
              <a:rPr lang="en-US" smtClean="0"/>
              <a:t>6/10/2026</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4A36AD63-97CC-417F-B16F-454E9FDA1526}" type="slidenum">
              <a:rPr lang="en-US"/>
              <a:pPr>
                <a:defRPr/>
              </a:pPr>
              <a:t>‹#›</a:t>
            </a:fld>
            <a:endParaRPr lang="en-US" dirty="0"/>
          </a:p>
        </p:txBody>
      </p:sp>
    </p:spTree>
    <p:extLst>
      <p:ext uri="{BB962C8B-B14F-4D97-AF65-F5344CB8AC3E}">
        <p14:creationId xmlns:p14="http://schemas.microsoft.com/office/powerpoint/2010/main" val="1864072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6" name="Rounded Rectangle 5"/>
          <p:cNvSpPr/>
          <p:nvPr/>
        </p:nvSpPr>
        <p:spPr>
          <a:xfrm>
            <a:off x="84668" y="69850"/>
            <a:ext cx="12018433"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219200" y="273050"/>
            <a:ext cx="10363200" cy="1143000"/>
          </a:xfrm>
        </p:spPr>
        <p:txBody>
          <a:bodyPr/>
          <a:lstStyle>
            <a:lvl1pPr algn="l">
              <a:buNone/>
              <a:defRPr sz="4000" b="0"/>
            </a:lvl1pPr>
          </a:lstStyle>
          <a:p>
            <a:r>
              <a:rPr lang="en-US"/>
              <a:t>Click to edit Master title style</a:t>
            </a:r>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1" name="Content Placeholder 10"/>
          <p:cNvSpPr>
            <a:spLocks noGrp="1"/>
          </p:cNvSpPr>
          <p:nvPr>
            <p:ph sz="quarter" idx="1"/>
          </p:nvPr>
        </p:nvSpPr>
        <p:spPr>
          <a:xfrm>
            <a:off x="3962400" y="1600200"/>
            <a:ext cx="7620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4"/>
          <p:cNvSpPr>
            <a:spLocks noGrp="1"/>
          </p:cNvSpPr>
          <p:nvPr>
            <p:ph type="dt" sz="half" idx="10"/>
          </p:nvPr>
        </p:nvSpPr>
        <p:spPr/>
        <p:txBody>
          <a:bodyPr/>
          <a:lstStyle>
            <a:lvl1pPr>
              <a:defRPr/>
            </a:lvl1pPr>
          </a:lstStyle>
          <a:p>
            <a:pPr>
              <a:defRPr/>
            </a:pPr>
            <a:fld id="{9E09AA41-8B59-40CC-B5B8-DA963F563635}" type="datetime1">
              <a:rPr lang="en-US" smtClean="0"/>
              <a:t>6/10/2026</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305606C6-B22F-4803-9F09-4342BFFFF723}" type="slidenum">
              <a:rPr lang="en-US"/>
              <a:pPr>
                <a:defRPr/>
              </a:pPr>
              <a:t>‹#›</a:t>
            </a:fld>
            <a:endParaRPr lang="en-US"/>
          </a:p>
        </p:txBody>
      </p:sp>
    </p:spTree>
    <p:extLst>
      <p:ext uri="{BB962C8B-B14F-4D97-AF65-F5344CB8AC3E}">
        <p14:creationId xmlns:p14="http://schemas.microsoft.com/office/powerpoint/2010/main" val="3931679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flipV="1">
            <a:off x="91018" y="4683126"/>
            <a:ext cx="12009967"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91018" y="4649789"/>
            <a:ext cx="12009967"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91018" y="4773614"/>
            <a:ext cx="12009967"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lang="en-US"/>
              <a:t>Click to edit Master title style</a:t>
            </a:r>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a:t>Click icon to add picture</a:t>
            </a:r>
            <a:endParaRPr lang="en-US" noProof="0" dirty="0"/>
          </a:p>
        </p:txBody>
      </p:sp>
      <p:sp>
        <p:nvSpPr>
          <p:cNvPr id="8" name="Date Placeholder 4"/>
          <p:cNvSpPr>
            <a:spLocks noGrp="1"/>
          </p:cNvSpPr>
          <p:nvPr>
            <p:ph type="dt" sz="half" idx="10"/>
          </p:nvPr>
        </p:nvSpPr>
        <p:spPr/>
        <p:txBody>
          <a:bodyPr/>
          <a:lstStyle>
            <a:lvl1pPr>
              <a:defRPr/>
            </a:lvl1pPr>
          </a:lstStyle>
          <a:p>
            <a:pPr>
              <a:defRPr/>
            </a:pPr>
            <a:fld id="{A0ED77C5-EE60-4D06-99AC-8DABBE676006}" type="datetime1">
              <a:rPr lang="en-US" smtClean="0"/>
              <a:t>6/10/2026</a:t>
            </a:fld>
            <a:endParaRPr lang="en-US"/>
          </a:p>
        </p:txBody>
      </p:sp>
      <p:sp>
        <p:nvSpPr>
          <p:cNvPr id="9" name="Footer Placeholder 5"/>
          <p:cNvSpPr>
            <a:spLocks noGrp="1"/>
          </p:cNvSpPr>
          <p:nvPr>
            <p:ph type="ftr" sz="quarter" idx="11"/>
          </p:nvPr>
        </p:nvSpPr>
        <p:spPr>
          <a:xfrm>
            <a:off x="1219200" y="6172200"/>
            <a:ext cx="5181600" cy="457200"/>
          </a:xfrm>
        </p:spPr>
        <p:txBody>
          <a:bodyPr/>
          <a:lstStyle>
            <a:lvl1pPr>
              <a:defRPr/>
            </a:lvl1pPr>
          </a:lstStyle>
          <a:p>
            <a:pPr>
              <a:defRPr/>
            </a:pPr>
            <a:endParaRPr lang="en-US"/>
          </a:p>
        </p:txBody>
      </p:sp>
      <p:sp>
        <p:nvSpPr>
          <p:cNvPr id="10" name="Slide Number Placeholder 6"/>
          <p:cNvSpPr>
            <a:spLocks noGrp="1"/>
          </p:cNvSpPr>
          <p:nvPr>
            <p:ph type="sldNum" sz="quarter" idx="12"/>
          </p:nvPr>
        </p:nvSpPr>
        <p:spPr>
          <a:xfrm>
            <a:off x="194733" y="6208713"/>
            <a:ext cx="609600" cy="457200"/>
          </a:xfrm>
        </p:spPr>
        <p:txBody>
          <a:bodyPr/>
          <a:lstStyle>
            <a:lvl1pPr>
              <a:defRPr/>
            </a:lvl1pPr>
          </a:lstStyle>
          <a:p>
            <a:pPr>
              <a:defRPr/>
            </a:pPr>
            <a:fld id="{60B0C1B1-2059-4190-8C43-B4908C16D38A}" type="slidenum">
              <a:rPr lang="en-US"/>
              <a:pPr>
                <a:defRPr/>
              </a:pPr>
              <a:t>‹#›</a:t>
            </a:fld>
            <a:endParaRPr lang="en-US"/>
          </a:p>
        </p:txBody>
      </p:sp>
    </p:spTree>
    <p:extLst>
      <p:ext uri="{BB962C8B-B14F-4D97-AF65-F5344CB8AC3E}">
        <p14:creationId xmlns:p14="http://schemas.microsoft.com/office/powerpoint/2010/main" val="2763260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8" name="Rounded Rectangle 7"/>
          <p:cNvSpPr/>
          <p:nvPr/>
        </p:nvSpPr>
        <p:spPr>
          <a:xfrm>
            <a:off x="84668" y="69850"/>
            <a:ext cx="12018433"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Title Placeholder 21"/>
          <p:cNvSpPr>
            <a:spLocks noGrp="1"/>
          </p:cNvSpPr>
          <p:nvPr>
            <p:ph type="title"/>
          </p:nvPr>
        </p:nvSpPr>
        <p:spPr bwMode="auto">
          <a:xfrm>
            <a:off x="2438400" y="274638"/>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altLang="en-US"/>
              <a:t>Click to edit Master title style</a:t>
            </a:r>
          </a:p>
        </p:txBody>
      </p:sp>
      <p:sp>
        <p:nvSpPr>
          <p:cNvPr id="1029" name="Text Placeholder 12"/>
          <p:cNvSpPr>
            <a:spLocks noGrp="1"/>
          </p:cNvSpPr>
          <p:nvPr>
            <p:ph type="body" idx="1"/>
          </p:nvPr>
        </p:nvSpPr>
        <p:spPr bwMode="auto">
          <a:xfrm>
            <a:off x="1219200" y="1752600"/>
            <a:ext cx="10363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fld id="{4A418DA6-3683-4DC9-A378-023C847EF997}" type="datetime1">
              <a:rPr lang="en-US" smtClean="0"/>
              <a:t>6/10/2026</a:t>
            </a:fld>
            <a:endParaRPr lang="en-US"/>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fontAlgn="auto" latinLnBrk="0" hangingPunct="1">
              <a:spcBef>
                <a:spcPts val="0"/>
              </a:spcBef>
              <a:spcAft>
                <a:spcPts val="0"/>
              </a:spcAft>
              <a:defRPr kumimoji="0" sz="1400">
                <a:solidFill>
                  <a:schemeClr val="tx2"/>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194734" y="6210300"/>
            <a:ext cx="452965" cy="457200"/>
          </a:xfrm>
          <a:prstGeom prst="ellipse">
            <a:avLst/>
          </a:prstGeom>
          <a:solidFill>
            <a:srgbClr val="025A02"/>
          </a:solidFill>
        </p:spPr>
        <p:txBody>
          <a:bodyPr wrap="none" lIns="0" tIns="0" rIns="0" bIns="0" anchor="ctr" anchorCtr="1">
            <a:noAutofit/>
          </a:bodyPr>
          <a:lstStyle>
            <a:lvl1pPr algn="ctr" eaLnBrk="1" fontAlgn="auto" latinLnBrk="0" hangingPunct="1">
              <a:spcBef>
                <a:spcPts val="0"/>
              </a:spcBef>
              <a:spcAft>
                <a:spcPts val="0"/>
              </a:spcAft>
              <a:defRPr kumimoji="0" sz="1400">
                <a:solidFill>
                  <a:srgbClr val="FFFFFF"/>
                </a:solidFill>
                <a:latin typeface="+mj-lt"/>
                <a:ea typeface="+mj-ea"/>
                <a:cs typeface="+mj-cs"/>
              </a:defRPr>
            </a:lvl1pPr>
          </a:lstStyle>
          <a:p>
            <a:pPr>
              <a:defRPr/>
            </a:pPr>
            <a:fld id="{EC13FE6D-F1EF-4A84-8397-2979F32C1CDE}" type="slidenum">
              <a:rPr lang="en-US"/>
              <a:pPr>
                <a:defRPr/>
              </a:pPr>
              <a:t>‹#›</a:t>
            </a:fld>
            <a:endParaRPr lang="en-US" dirty="0"/>
          </a:p>
        </p:txBody>
      </p:sp>
      <p:pic>
        <p:nvPicPr>
          <p:cNvPr id="1033" name="Picture 11" descr="CCBCC color logo small.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94734" y="166932"/>
            <a:ext cx="1421887" cy="135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41176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Franklin Gothic Book" pitchFamily="34" charset="0"/>
        </a:defRPr>
      </a:lvl2pPr>
      <a:lvl3pPr algn="l" rtl="0" eaLnBrk="0" fontAlgn="base" hangingPunct="0">
        <a:spcBef>
          <a:spcPct val="0"/>
        </a:spcBef>
        <a:spcAft>
          <a:spcPct val="0"/>
        </a:spcAft>
        <a:defRPr sz="4000">
          <a:solidFill>
            <a:schemeClr val="tx2"/>
          </a:solidFill>
          <a:latin typeface="Franklin Gothic Book" pitchFamily="34" charset="0"/>
        </a:defRPr>
      </a:lvl3pPr>
      <a:lvl4pPr algn="l" rtl="0" eaLnBrk="0" fontAlgn="base" hangingPunct="0">
        <a:spcBef>
          <a:spcPct val="0"/>
        </a:spcBef>
        <a:spcAft>
          <a:spcPct val="0"/>
        </a:spcAft>
        <a:defRPr sz="4000">
          <a:solidFill>
            <a:schemeClr val="tx2"/>
          </a:solidFill>
          <a:latin typeface="Franklin Gothic Book" pitchFamily="34" charset="0"/>
        </a:defRPr>
      </a:lvl4pPr>
      <a:lvl5pPr algn="l" rtl="0" eaLnBrk="0" fontAlgn="base" hangingPunct="0">
        <a:spcBef>
          <a:spcPct val="0"/>
        </a:spcBef>
        <a:spcAft>
          <a:spcPct val="0"/>
        </a:spcAft>
        <a:defRPr sz="4000">
          <a:solidFill>
            <a:schemeClr val="tx2"/>
          </a:solidFill>
          <a:latin typeface="Franklin Gothic Book" pitchFamily="34" charset="0"/>
        </a:defRPr>
      </a:lvl5pPr>
      <a:lvl6pPr marL="457200" algn="l" rtl="0" fontAlgn="base">
        <a:spcBef>
          <a:spcPct val="0"/>
        </a:spcBef>
        <a:spcAft>
          <a:spcPct val="0"/>
        </a:spcAft>
        <a:defRPr sz="4000">
          <a:solidFill>
            <a:schemeClr val="tx2"/>
          </a:solidFill>
          <a:latin typeface="Franklin Gothic Book" pitchFamily="34" charset="0"/>
        </a:defRPr>
      </a:lvl6pPr>
      <a:lvl7pPr marL="914400" algn="l" rtl="0" fontAlgn="base">
        <a:spcBef>
          <a:spcPct val="0"/>
        </a:spcBef>
        <a:spcAft>
          <a:spcPct val="0"/>
        </a:spcAft>
        <a:defRPr sz="4000">
          <a:solidFill>
            <a:schemeClr val="tx2"/>
          </a:solidFill>
          <a:latin typeface="Franklin Gothic Book" pitchFamily="34" charset="0"/>
        </a:defRPr>
      </a:lvl7pPr>
      <a:lvl8pPr marL="1371600" algn="l" rtl="0" fontAlgn="base">
        <a:spcBef>
          <a:spcPct val="0"/>
        </a:spcBef>
        <a:spcAft>
          <a:spcPct val="0"/>
        </a:spcAft>
        <a:defRPr sz="4000">
          <a:solidFill>
            <a:schemeClr val="tx2"/>
          </a:solidFill>
          <a:latin typeface="Franklin Gothic Book" pitchFamily="34" charset="0"/>
        </a:defRPr>
      </a:lvl8pPr>
      <a:lvl9pPr marL="1828800" algn="l" rtl="0" fontAlgn="base">
        <a:spcBef>
          <a:spcPct val="0"/>
        </a:spcBef>
        <a:spcAft>
          <a:spcPct val="0"/>
        </a:spcAft>
        <a:defRPr sz="4000">
          <a:solidFill>
            <a:schemeClr val="tx2"/>
          </a:solidFill>
          <a:latin typeface="Franklin Gothic Book"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pitchFamily="18" charset="2"/>
        <a:buChar char=""/>
        <a:defRPr sz="20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0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itchFamily="18" charset="2"/>
        <a:buChar char=""/>
        <a:defRPr sz="18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itchFamily="18" charset="2"/>
        <a:buChar char=""/>
        <a:defRPr sz="18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18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fl.elaws.us/law/97.021"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6069" y="192386"/>
            <a:ext cx="8305800" cy="1428184"/>
          </a:xfrm>
        </p:spPr>
        <p:txBody>
          <a:bodyPr>
            <a:normAutofit fontScale="90000"/>
          </a:bodyPr>
          <a:lstStyle/>
          <a:p>
            <a:pPr algn="ctr" eaLnBrk="1" fontAlgn="auto" hangingPunct="1">
              <a:spcAft>
                <a:spcPts val="0"/>
              </a:spcAft>
              <a:defRPr/>
            </a:pPr>
            <a:r>
              <a:rPr lang="en-US" dirty="0"/>
              <a:t>Board of County Commissioners</a:t>
            </a:r>
            <a:br>
              <a:rPr lang="en-US" dirty="0"/>
            </a:br>
            <a:r>
              <a:rPr lang="en-US" sz="2200"/>
              <a:t>Special Meeting</a:t>
            </a:r>
            <a:br>
              <a:rPr lang="en-US" sz="2200"/>
            </a:br>
            <a:r>
              <a:rPr lang="en-US" sz="2200"/>
              <a:t>June 10, 2026</a:t>
            </a:r>
            <a:br>
              <a:rPr lang="en-US" sz="2200"/>
            </a:br>
            <a:br>
              <a:rPr lang="en-US"/>
            </a:br>
            <a:br>
              <a:rPr lang="en-US"/>
            </a:br>
            <a:endParaRPr lang="en-US" b="1" dirty="0">
              <a:latin typeface="+mn-lt"/>
            </a:endParaRPr>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4C5D6E7-9D8B-42BD-ADA0-DD002ABF2EC3}" type="slidenum">
              <a:rPr kumimoji="0" lang="en-US" sz="1400" b="0" i="0" u="none" strike="noStrike" kern="1200" cap="none" spc="0" normalizeH="0" baseline="0" noProof="0" smtClean="0">
                <a:ln>
                  <a:noFill/>
                </a:ln>
                <a:solidFill>
                  <a:srgbClr val="FFFFFF"/>
                </a:solidFill>
                <a:effectLst/>
                <a:uLnTx/>
                <a:uFillTx/>
                <a:latin typeface="Franklin Gothic Book"/>
                <a:ea typeface="+mj-ea"/>
                <a:cs typeface="+mj-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en-US" sz="1400" b="0" i="0" u="none" strike="noStrike" kern="1200" cap="none" spc="0" normalizeH="0" baseline="0" noProof="0" dirty="0">
              <a:ln>
                <a:noFill/>
              </a:ln>
              <a:solidFill>
                <a:srgbClr val="FFFFFF"/>
              </a:solidFill>
              <a:effectLst/>
              <a:uLnTx/>
              <a:uFillTx/>
              <a:latin typeface="Franklin Gothic Book"/>
              <a:ea typeface="+mj-ea"/>
              <a:cs typeface="+mj-cs"/>
            </a:endParaRPr>
          </a:p>
        </p:txBody>
      </p:sp>
      <p:sp>
        <p:nvSpPr>
          <p:cNvPr id="4" name="TextBox 3">
            <a:extLst>
              <a:ext uri="{FF2B5EF4-FFF2-40B4-BE49-F238E27FC236}">
                <a16:creationId xmlns:a16="http://schemas.microsoft.com/office/drawing/2014/main" id="{56383320-D633-8F02-E06B-2FD4CF70917D}"/>
              </a:ext>
            </a:extLst>
          </p:cNvPr>
          <p:cNvSpPr txBox="1"/>
          <p:nvPr/>
        </p:nvSpPr>
        <p:spPr>
          <a:xfrm>
            <a:off x="796705" y="1801640"/>
            <a:ext cx="10809838" cy="4770537"/>
          </a:xfrm>
          <a:prstGeom prst="rect">
            <a:avLst/>
          </a:prstGeom>
          <a:noFill/>
        </p:spPr>
        <p:txBody>
          <a:bodyPr wrap="square" rtlCol="0">
            <a:spAutoFit/>
          </a:bodyPr>
          <a:lstStyle/>
          <a:p>
            <a:pPr algn="ctr"/>
            <a:r>
              <a:rPr lang="en-US" sz="3200" b="1"/>
              <a:t>Funding EMS</a:t>
            </a:r>
          </a:p>
          <a:p>
            <a:endParaRPr lang="en-US" sz="2000" b="1"/>
          </a:p>
          <a:p>
            <a:endParaRPr lang="en-US" sz="2000" b="1"/>
          </a:p>
          <a:p>
            <a:pPr marL="514350" indent="-514350">
              <a:buAutoNum type="arabicPeriod"/>
            </a:pPr>
            <a:r>
              <a:rPr lang="en-US" sz="2000"/>
              <a:t>No Action – Keep current service and funding at $1,600,000</a:t>
            </a:r>
          </a:p>
          <a:p>
            <a:pPr marL="514350" indent="-514350">
              <a:buAutoNum type="arabicPeriod"/>
            </a:pPr>
            <a:r>
              <a:rPr lang="en-US" sz="2000"/>
              <a:t>EMS MSTU – 3 options/Straw poll on ballot in 2026</a:t>
            </a:r>
          </a:p>
          <a:p>
            <a:pPr marL="514350" indent="-514350">
              <a:buAutoNum type="arabicPeriod"/>
            </a:pPr>
            <a:r>
              <a:rPr lang="en-US" sz="2000"/>
              <a:t>Sales Tax – Place on ballot in 2028 and implement in 2029</a:t>
            </a:r>
          </a:p>
          <a:p>
            <a:pPr marL="514350" indent="-514350">
              <a:buAutoNum type="arabicPeriod"/>
            </a:pPr>
            <a:r>
              <a:rPr lang="en-US" sz="2000"/>
              <a:t>Use EMS MSTU until Sales Tax referendum</a:t>
            </a:r>
          </a:p>
          <a:p>
            <a:pPr marL="514350" indent="-514350">
              <a:buAutoNum type="arabicPeriod"/>
            </a:pPr>
            <a:r>
              <a:rPr lang="en-US" sz="2000"/>
              <a:t>Fund from existing budget/budget cuts</a:t>
            </a:r>
          </a:p>
          <a:p>
            <a:r>
              <a:rPr lang="en-US" sz="2000"/>
              <a:t> </a:t>
            </a:r>
          </a:p>
          <a:p>
            <a:pPr marL="514350" indent="-514350">
              <a:buAutoNum type="arabicPeriod"/>
            </a:pPr>
            <a:endParaRPr lang="en-US" sz="2000" b="1"/>
          </a:p>
          <a:p>
            <a:pPr marL="514350" indent="-514350">
              <a:buAutoNum type="arabicPeriod"/>
            </a:pPr>
            <a:endParaRPr lang="en-US" sz="2000" b="1"/>
          </a:p>
          <a:p>
            <a:pPr marL="514350" indent="-514350">
              <a:buAutoNum type="arabicPeriod"/>
            </a:pPr>
            <a:endParaRPr lang="en-US" sz="2000" b="1"/>
          </a:p>
          <a:p>
            <a:r>
              <a:rPr lang="en-US" sz="2000" b="1"/>
              <a:t>Public Hearing on June 18, 2026, at 5:30 pm</a:t>
            </a:r>
          </a:p>
          <a:p>
            <a:pPr marL="514350" indent="-514350">
              <a:buAutoNum type="arabicPeriod"/>
            </a:pPr>
            <a:endParaRPr lang="en-US" sz="3200" b="1"/>
          </a:p>
        </p:txBody>
      </p:sp>
    </p:spTree>
    <p:extLst>
      <p:ext uri="{BB962C8B-B14F-4D97-AF65-F5344CB8AC3E}">
        <p14:creationId xmlns:p14="http://schemas.microsoft.com/office/powerpoint/2010/main" val="1663960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77632-B348-435D-1522-2A413EB68227}"/>
              </a:ext>
            </a:extLst>
          </p:cNvPr>
          <p:cNvSpPr>
            <a:spLocks noGrp="1"/>
          </p:cNvSpPr>
          <p:nvPr>
            <p:ph type="title"/>
          </p:nvPr>
        </p:nvSpPr>
        <p:spPr/>
        <p:txBody>
          <a:bodyPr/>
          <a:lstStyle/>
          <a:p>
            <a:r>
              <a:rPr lang="en-US"/>
              <a:t>2026 No Ambulance Available </a:t>
            </a:r>
            <a:br>
              <a:rPr lang="en-US" dirty="0"/>
            </a:br>
            <a:r>
              <a:rPr lang="en-US" sz="2800"/>
              <a:t>by Month</a:t>
            </a:r>
          </a:p>
        </p:txBody>
      </p:sp>
      <p:pic>
        <p:nvPicPr>
          <p:cNvPr id="5" name="Content Placeholder 4">
            <a:extLst>
              <a:ext uri="{FF2B5EF4-FFF2-40B4-BE49-F238E27FC236}">
                <a16:creationId xmlns:a16="http://schemas.microsoft.com/office/drawing/2014/main" id="{3D0CA77F-83EB-4F9E-FF28-F5C6B31693B9}"/>
              </a:ext>
            </a:extLst>
          </p:cNvPr>
          <p:cNvPicPr>
            <a:picLocks noGrp="1" noChangeAspect="1"/>
          </p:cNvPicPr>
          <p:nvPr>
            <p:ph sz="quarter" idx="1"/>
          </p:nvPr>
        </p:nvPicPr>
        <p:blipFill rotWithShape="1">
          <a:blip r:embed="rId2"/>
          <a:srcRect l="642" t="-4336" r="24276" b="39954"/>
          <a:stretch>
            <a:fillRect/>
          </a:stretch>
        </p:blipFill>
        <p:spPr bwMode="auto">
          <a:xfrm>
            <a:off x="503976" y="1796974"/>
            <a:ext cx="5295528" cy="326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F2AB05C8-17A2-D7A7-B088-F94CEFCB2655}"/>
              </a:ext>
            </a:extLst>
          </p:cNvPr>
          <p:cNvSpPr>
            <a:spLocks noGrp="1"/>
          </p:cNvSpPr>
          <p:nvPr>
            <p:ph type="sldNum" sz="quarter" idx="12"/>
          </p:nvPr>
        </p:nvSpPr>
        <p:spPr/>
        <p:txBody>
          <a:bodyPr/>
          <a:lstStyle/>
          <a:p>
            <a:pPr>
              <a:defRPr/>
            </a:pPr>
            <a:fld id="{9E69984C-E881-4E59-A7D8-E453CEAFE00A}" type="slidenum">
              <a:rPr lang="en-US"/>
              <a:pPr>
                <a:defRPr/>
              </a:pPr>
              <a:t>10</a:t>
            </a:fld>
            <a:endParaRPr lang="en-US" dirty="0"/>
          </a:p>
        </p:txBody>
      </p:sp>
      <p:pic>
        <p:nvPicPr>
          <p:cNvPr id="7" name="Picture 6">
            <a:extLst>
              <a:ext uri="{FF2B5EF4-FFF2-40B4-BE49-F238E27FC236}">
                <a16:creationId xmlns:a16="http://schemas.microsoft.com/office/drawing/2014/main" id="{91F16B4B-EE43-4988-115F-323B771D9BAD}"/>
              </a:ext>
            </a:extLst>
          </p:cNvPr>
          <p:cNvPicPr>
            <a:picLocks noChangeAspect="1"/>
          </p:cNvPicPr>
          <p:nvPr/>
        </p:nvPicPr>
        <p:blipFill>
          <a:blip r:embed="rId3"/>
          <a:stretch>
            <a:fillRect/>
          </a:stretch>
        </p:blipFill>
        <p:spPr>
          <a:xfrm>
            <a:off x="6193383" y="1950275"/>
            <a:ext cx="5494642" cy="3110750"/>
          </a:xfrm>
          <a:prstGeom prst="rect">
            <a:avLst/>
          </a:prstGeom>
        </p:spPr>
      </p:pic>
      <p:sp>
        <p:nvSpPr>
          <p:cNvPr id="8" name="TextBox 7">
            <a:extLst>
              <a:ext uri="{FF2B5EF4-FFF2-40B4-BE49-F238E27FC236}">
                <a16:creationId xmlns:a16="http://schemas.microsoft.com/office/drawing/2014/main" id="{47B8A414-55F1-4B62-FAF4-8EFBC8E761E1}"/>
              </a:ext>
            </a:extLst>
          </p:cNvPr>
          <p:cNvSpPr txBox="1"/>
          <p:nvPr/>
        </p:nvSpPr>
        <p:spPr>
          <a:xfrm>
            <a:off x="6981382" y="1546785"/>
            <a:ext cx="3306373" cy="369332"/>
          </a:xfrm>
          <a:prstGeom prst="rect">
            <a:avLst/>
          </a:prstGeom>
          <a:noFill/>
        </p:spPr>
        <p:txBody>
          <a:bodyPr wrap="square" rtlCol="0">
            <a:spAutoFit/>
          </a:bodyPr>
          <a:lstStyle/>
          <a:p>
            <a:r>
              <a:rPr lang="en-US"/>
              <a:t>Hold Times in Alachua County</a:t>
            </a:r>
          </a:p>
        </p:txBody>
      </p:sp>
      <p:sp>
        <p:nvSpPr>
          <p:cNvPr id="9" name="TextBox 8">
            <a:extLst>
              <a:ext uri="{FF2B5EF4-FFF2-40B4-BE49-F238E27FC236}">
                <a16:creationId xmlns:a16="http://schemas.microsoft.com/office/drawing/2014/main" id="{EE0C24CC-EBB5-4154-1E5B-F21BD40D178C}"/>
              </a:ext>
            </a:extLst>
          </p:cNvPr>
          <p:cNvSpPr txBox="1"/>
          <p:nvPr/>
        </p:nvSpPr>
        <p:spPr>
          <a:xfrm>
            <a:off x="1244361" y="5190172"/>
            <a:ext cx="3376942" cy="1477328"/>
          </a:xfrm>
          <a:prstGeom prst="rect">
            <a:avLst/>
          </a:prstGeom>
          <a:noFill/>
        </p:spPr>
        <p:txBody>
          <a:bodyPr wrap="square" rtlCol="0">
            <a:spAutoFit/>
          </a:bodyPr>
          <a:lstStyle/>
          <a:p>
            <a:r>
              <a:rPr lang="en-US"/>
              <a:t>Hold times five months in 2026</a:t>
            </a:r>
          </a:p>
          <a:p>
            <a:endParaRPr lang="en-US"/>
          </a:p>
          <a:p>
            <a:pPr algn="ctr"/>
            <a:r>
              <a:rPr lang="en-US"/>
              <a:t>3313 Total Minutes</a:t>
            </a:r>
          </a:p>
          <a:p>
            <a:pPr algn="ctr"/>
            <a:r>
              <a:rPr lang="en-US"/>
              <a:t>55.2 Hours</a:t>
            </a:r>
          </a:p>
          <a:p>
            <a:pPr algn="ctr"/>
            <a:r>
              <a:rPr lang="en-US"/>
              <a:t>2.3 Days</a:t>
            </a:r>
          </a:p>
        </p:txBody>
      </p:sp>
      <p:sp>
        <p:nvSpPr>
          <p:cNvPr id="12" name="TextBox 11">
            <a:extLst>
              <a:ext uri="{FF2B5EF4-FFF2-40B4-BE49-F238E27FC236}">
                <a16:creationId xmlns:a16="http://schemas.microsoft.com/office/drawing/2014/main" id="{91A2DD7B-17A9-D440-84AE-B2ACD9AFB5E3}"/>
              </a:ext>
            </a:extLst>
          </p:cNvPr>
          <p:cNvSpPr txBox="1"/>
          <p:nvPr/>
        </p:nvSpPr>
        <p:spPr>
          <a:xfrm>
            <a:off x="1004935" y="1579286"/>
            <a:ext cx="3651769" cy="369332"/>
          </a:xfrm>
          <a:prstGeom prst="rect">
            <a:avLst/>
          </a:prstGeom>
          <a:noFill/>
        </p:spPr>
        <p:txBody>
          <a:bodyPr wrap="square" rtlCol="0">
            <a:spAutoFit/>
          </a:bodyPr>
          <a:lstStyle/>
          <a:p>
            <a:r>
              <a:rPr lang="en-US"/>
              <a:t>Hold Times in Columbia County</a:t>
            </a:r>
          </a:p>
        </p:txBody>
      </p:sp>
      <p:sp>
        <p:nvSpPr>
          <p:cNvPr id="13" name="TextBox 12">
            <a:extLst>
              <a:ext uri="{FF2B5EF4-FFF2-40B4-BE49-F238E27FC236}">
                <a16:creationId xmlns:a16="http://schemas.microsoft.com/office/drawing/2014/main" id="{CBFD6BE8-C1D1-928A-C5D1-34A213C73CC7}"/>
              </a:ext>
            </a:extLst>
          </p:cNvPr>
          <p:cNvSpPr txBox="1"/>
          <p:nvPr/>
        </p:nvSpPr>
        <p:spPr>
          <a:xfrm>
            <a:off x="5124261" y="5788761"/>
            <a:ext cx="6147303" cy="369332"/>
          </a:xfrm>
          <a:prstGeom prst="rect">
            <a:avLst/>
          </a:prstGeom>
          <a:noFill/>
        </p:spPr>
        <p:txBody>
          <a:bodyPr wrap="square" rtlCol="0">
            <a:spAutoFit/>
          </a:bodyPr>
          <a:lstStyle/>
          <a:p>
            <a:r>
              <a:rPr lang="en-US"/>
              <a:t>County has had 76.4 minutes of hold time in June 2026</a:t>
            </a:r>
          </a:p>
        </p:txBody>
      </p:sp>
    </p:spTree>
    <p:extLst>
      <p:ext uri="{BB962C8B-B14F-4D97-AF65-F5344CB8AC3E}">
        <p14:creationId xmlns:p14="http://schemas.microsoft.com/office/powerpoint/2010/main" val="1194474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106DE-5D68-7EEB-BDD0-D47428EA9684}"/>
              </a:ext>
            </a:extLst>
          </p:cNvPr>
          <p:cNvSpPr>
            <a:spLocks noGrp="1"/>
          </p:cNvSpPr>
          <p:nvPr>
            <p:ph type="title"/>
          </p:nvPr>
        </p:nvSpPr>
        <p:spPr/>
        <p:txBody>
          <a:bodyPr/>
          <a:lstStyle/>
          <a:p>
            <a:r>
              <a:rPr lang="en-US"/>
              <a:t>EMS Response Times</a:t>
            </a:r>
          </a:p>
        </p:txBody>
      </p:sp>
      <p:sp>
        <p:nvSpPr>
          <p:cNvPr id="3" name="Content Placeholder 2">
            <a:extLst>
              <a:ext uri="{FF2B5EF4-FFF2-40B4-BE49-F238E27FC236}">
                <a16:creationId xmlns:a16="http://schemas.microsoft.com/office/drawing/2014/main" id="{58D9EFFF-18AC-E971-5FAD-CDC19172CAB9}"/>
              </a:ext>
            </a:extLst>
          </p:cNvPr>
          <p:cNvSpPr>
            <a:spLocks noGrp="1"/>
          </p:cNvSpPr>
          <p:nvPr>
            <p:ph sz="quarter" idx="1"/>
          </p:nvPr>
        </p:nvSpPr>
        <p:spPr>
          <a:xfrm>
            <a:off x="792480" y="1518920"/>
            <a:ext cx="10617200" cy="4691380"/>
          </a:xfrm>
        </p:spPr>
        <p:txBody>
          <a:bodyPr/>
          <a:lstStyle/>
          <a:p>
            <a:r>
              <a:rPr lang="en-US" sz="1800">
                <a:ea typeface="+mn-lt"/>
                <a:cs typeface="+mn-lt"/>
              </a:rPr>
              <a:t>In the first 5 months of 2026, the County received 6,197 EMS calls.  During this period AmeriPro was not fully staffed.</a:t>
            </a:r>
          </a:p>
          <a:p>
            <a:endParaRPr lang="en-US" sz="1800" b="1" dirty="0">
              <a:ea typeface="+mn-lt"/>
              <a:cs typeface="+mn-lt"/>
            </a:endParaRPr>
          </a:p>
          <a:p>
            <a:r>
              <a:rPr lang="en-US" sz="1800" b="1">
                <a:ea typeface="+mn-lt"/>
                <a:cs typeface="+mn-lt"/>
              </a:rPr>
              <a:t>Longest Response time to a Call:</a:t>
            </a:r>
            <a:endParaRPr lang="en-US" sz="1800">
              <a:cs typeface="Arial"/>
            </a:endParaRPr>
          </a:p>
          <a:p>
            <a:pPr lvl="2"/>
            <a:r>
              <a:rPr lang="en-US" sz="1600">
                <a:ea typeface="+mn-lt"/>
                <a:cs typeface="+mn-lt"/>
              </a:rPr>
              <a:t>Tuesday, February 3</a:t>
            </a:r>
            <a:r>
              <a:rPr lang="en-US" sz="1600" baseline="30000">
                <a:ea typeface="+mn-lt"/>
                <a:cs typeface="+mn-lt"/>
              </a:rPr>
              <a:t>rd</a:t>
            </a:r>
            <a:r>
              <a:rPr lang="en-US" sz="1600">
                <a:ea typeface="+mn-lt"/>
                <a:cs typeface="+mn-lt"/>
              </a:rPr>
              <a:t>. Call near Turkey Gln &amp; Drew Feagle Ave. COEM26CAD001342</a:t>
            </a:r>
            <a:endParaRPr lang="en-US" sz="1600">
              <a:cs typeface="Arial"/>
            </a:endParaRPr>
          </a:p>
          <a:p>
            <a:pPr lvl="2"/>
            <a:r>
              <a:rPr lang="en-US" sz="1600">
                <a:ea typeface="+mn-lt"/>
                <a:cs typeface="+mn-lt"/>
              </a:rPr>
              <a:t>Response time: 77 minutes, 22 seconds.</a:t>
            </a:r>
            <a:endParaRPr lang="en-US" sz="1600">
              <a:cs typeface="Arial"/>
            </a:endParaRPr>
          </a:p>
          <a:p>
            <a:endParaRPr lang="en-US" sz="1800" dirty="0">
              <a:cs typeface="Arial"/>
            </a:endParaRPr>
          </a:p>
          <a:p>
            <a:r>
              <a:rPr lang="en-US" sz="1800" b="1">
                <a:ea typeface="+mn-lt"/>
                <a:cs typeface="+mn-lt"/>
              </a:rPr>
              <a:t>Longest AmeriPro response time:</a:t>
            </a:r>
            <a:endParaRPr lang="en-US" sz="1800" dirty="0">
              <a:cs typeface="Arial"/>
            </a:endParaRPr>
          </a:p>
          <a:p>
            <a:pPr lvl="2"/>
            <a:r>
              <a:rPr lang="en-US" sz="1600">
                <a:ea typeface="+mn-lt"/>
                <a:cs typeface="+mn-lt"/>
              </a:rPr>
              <a:t>Thursday, March 12. Call near Pop </a:t>
            </a:r>
            <a:r>
              <a:rPr lang="en-US" sz="1600" err="1">
                <a:ea typeface="+mn-lt"/>
                <a:cs typeface="+mn-lt"/>
              </a:rPr>
              <a:t>Pop</a:t>
            </a:r>
            <a:r>
              <a:rPr lang="en-US" sz="1600">
                <a:ea typeface="+mn-lt"/>
                <a:cs typeface="+mn-lt"/>
              </a:rPr>
              <a:t> Ct &amp; County Road 349. AMER26CAD000406</a:t>
            </a:r>
            <a:endParaRPr lang="en-US" sz="1600">
              <a:cs typeface="Arial"/>
            </a:endParaRPr>
          </a:p>
          <a:p>
            <a:pPr lvl="2"/>
            <a:r>
              <a:rPr lang="en-US" sz="1600">
                <a:ea typeface="+mn-lt"/>
                <a:cs typeface="+mn-lt"/>
              </a:rPr>
              <a:t>Response time: 63 minutes, 48 seconds.</a:t>
            </a:r>
            <a:endParaRPr lang="en-US" sz="1600">
              <a:cs typeface="Arial"/>
            </a:endParaRPr>
          </a:p>
          <a:p>
            <a:endParaRPr lang="en-US" sz="1600">
              <a:cs typeface="Arial"/>
            </a:endParaRPr>
          </a:p>
          <a:p>
            <a:r>
              <a:rPr lang="en-US" sz="1800">
                <a:ea typeface="+mn-lt"/>
                <a:cs typeface="+mn-lt"/>
              </a:rPr>
              <a:t>At least 109  calls with a response time greater than 25 minutes for EMS.</a:t>
            </a:r>
            <a:endParaRPr lang="en-US" sz="1800" dirty="0">
              <a:cs typeface="Arial"/>
            </a:endParaRPr>
          </a:p>
          <a:p>
            <a:r>
              <a:rPr lang="en-US" sz="1800">
                <a:ea typeface="+mn-lt"/>
                <a:cs typeface="+mn-lt"/>
              </a:rPr>
              <a:t>At least 80 calls with a response time greater than 30 minutes for EMS.</a:t>
            </a:r>
            <a:endParaRPr lang="en-US" sz="1800" dirty="0">
              <a:cs typeface="Arial"/>
            </a:endParaRPr>
          </a:p>
          <a:p>
            <a:r>
              <a:rPr lang="en-US" sz="1800">
                <a:ea typeface="+mn-lt"/>
                <a:cs typeface="+mn-lt"/>
              </a:rPr>
              <a:t>At least 31 calls with a response time greater than 40 minutes for EMS.</a:t>
            </a:r>
            <a:endParaRPr lang="en-US" sz="1800" dirty="0">
              <a:cs typeface="Arial"/>
            </a:endParaRPr>
          </a:p>
          <a:p>
            <a:endParaRPr lang="en-US" sz="1800" dirty="0">
              <a:cs typeface="Arial"/>
            </a:endParaRPr>
          </a:p>
          <a:p>
            <a:endParaRPr lang="en-US" sz="1800" dirty="0">
              <a:cs typeface="Arial"/>
            </a:endParaRPr>
          </a:p>
          <a:p>
            <a:endParaRPr lang="en-US" sz="1800" dirty="0">
              <a:cs typeface="Arial"/>
            </a:endParaRPr>
          </a:p>
          <a:p>
            <a:endParaRPr lang="en-US" sz="1800" dirty="0">
              <a:cs typeface="Arial"/>
            </a:endParaRPr>
          </a:p>
          <a:p>
            <a:endParaRPr lang="en-US" sz="1800" dirty="0">
              <a:cs typeface="Arial"/>
            </a:endParaRPr>
          </a:p>
        </p:txBody>
      </p:sp>
      <p:sp>
        <p:nvSpPr>
          <p:cNvPr id="4" name="Slide Number Placeholder 3">
            <a:extLst>
              <a:ext uri="{FF2B5EF4-FFF2-40B4-BE49-F238E27FC236}">
                <a16:creationId xmlns:a16="http://schemas.microsoft.com/office/drawing/2014/main" id="{F6FB0A04-6750-7F6E-DB77-FB347112F619}"/>
              </a:ext>
            </a:extLst>
          </p:cNvPr>
          <p:cNvSpPr>
            <a:spLocks noGrp="1"/>
          </p:cNvSpPr>
          <p:nvPr>
            <p:ph type="sldNum" sz="quarter" idx="12"/>
          </p:nvPr>
        </p:nvSpPr>
        <p:spPr/>
        <p:txBody>
          <a:bodyPr/>
          <a:lstStyle/>
          <a:p>
            <a:pPr>
              <a:defRPr/>
            </a:pPr>
            <a:fld id="{9E69984C-E881-4E59-A7D8-E453CEAFE00A}" type="slidenum">
              <a:rPr lang="en-US"/>
              <a:pPr>
                <a:defRPr/>
              </a:pPr>
              <a:t>11</a:t>
            </a:fld>
            <a:endParaRPr lang="en-US" dirty="0"/>
          </a:p>
        </p:txBody>
      </p:sp>
    </p:spTree>
    <p:extLst>
      <p:ext uri="{BB962C8B-B14F-4D97-AF65-F5344CB8AC3E}">
        <p14:creationId xmlns:p14="http://schemas.microsoft.com/office/powerpoint/2010/main" val="619083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4F04D-FF71-C85A-ADBB-69D18E8C7856}"/>
              </a:ext>
            </a:extLst>
          </p:cNvPr>
          <p:cNvSpPr>
            <a:spLocks noGrp="1"/>
          </p:cNvSpPr>
          <p:nvPr>
            <p:ph type="title"/>
          </p:nvPr>
        </p:nvSpPr>
        <p:spPr/>
        <p:txBody>
          <a:bodyPr/>
          <a:lstStyle/>
          <a:p>
            <a:r>
              <a:rPr lang="en-US"/>
              <a:t>EMD/EFD Dispatch</a:t>
            </a:r>
          </a:p>
        </p:txBody>
      </p:sp>
      <p:sp>
        <p:nvSpPr>
          <p:cNvPr id="3" name="Content Placeholder 2">
            <a:extLst>
              <a:ext uri="{FF2B5EF4-FFF2-40B4-BE49-F238E27FC236}">
                <a16:creationId xmlns:a16="http://schemas.microsoft.com/office/drawing/2014/main" id="{02289790-8714-ACF2-46FE-B3CABE3528DD}"/>
              </a:ext>
            </a:extLst>
          </p:cNvPr>
          <p:cNvSpPr>
            <a:spLocks noGrp="1"/>
          </p:cNvSpPr>
          <p:nvPr>
            <p:ph sz="quarter" idx="1"/>
          </p:nvPr>
        </p:nvSpPr>
        <p:spPr/>
        <p:txBody>
          <a:bodyPr/>
          <a:lstStyle/>
          <a:p>
            <a:r>
              <a:rPr lang="en-US"/>
              <a:t>Not all calls dispatched the same.  Calls prioritized by EMD system.</a:t>
            </a:r>
          </a:p>
          <a:p>
            <a:endParaRPr lang="en-US"/>
          </a:p>
          <a:p>
            <a:r>
              <a:rPr lang="en-US"/>
              <a:t>Priority determined by information provided by 911 caller responses to questions </a:t>
            </a:r>
          </a:p>
          <a:p>
            <a:endParaRPr lang="en-US"/>
          </a:p>
          <a:p>
            <a:r>
              <a:rPr lang="en-US"/>
              <a:t>National standardized questions determine priority call levels that dictate response levels</a:t>
            </a:r>
          </a:p>
          <a:p>
            <a:endParaRPr lang="en-US"/>
          </a:p>
          <a:p>
            <a:pPr lvl="3"/>
            <a:r>
              <a:rPr lang="en-US"/>
              <a:t>Alpha or Omega  - nonlife-threatening calls = longer required response times</a:t>
            </a:r>
          </a:p>
          <a:p>
            <a:pPr lvl="8"/>
            <a:r>
              <a:rPr lang="en-US"/>
              <a:t>21 minutes Urban</a:t>
            </a:r>
          </a:p>
          <a:p>
            <a:pPr lvl="8"/>
            <a:r>
              <a:rPr lang="en-US"/>
              <a:t>26 minutes Rural</a:t>
            </a:r>
          </a:p>
          <a:p>
            <a:pPr lvl="8"/>
            <a:endParaRPr lang="en-US"/>
          </a:p>
          <a:p>
            <a:pPr lvl="3"/>
            <a:r>
              <a:rPr lang="en-US"/>
              <a:t>Bravo, Charlie, Delta, or Echo  - Life threatening calls = requires quick response times</a:t>
            </a:r>
          </a:p>
          <a:p>
            <a:pPr lvl="8"/>
            <a:r>
              <a:rPr lang="en-US"/>
              <a:t>11 minutes Urban </a:t>
            </a:r>
          </a:p>
          <a:p>
            <a:pPr lvl="8"/>
            <a:r>
              <a:rPr lang="en-US"/>
              <a:t>17 minutes Rural</a:t>
            </a:r>
          </a:p>
          <a:p>
            <a:pPr lvl="3"/>
            <a:endParaRPr lang="en-US"/>
          </a:p>
        </p:txBody>
      </p:sp>
      <p:sp>
        <p:nvSpPr>
          <p:cNvPr id="4" name="Slide Number Placeholder 3">
            <a:extLst>
              <a:ext uri="{FF2B5EF4-FFF2-40B4-BE49-F238E27FC236}">
                <a16:creationId xmlns:a16="http://schemas.microsoft.com/office/drawing/2014/main" id="{73B00286-6291-81A2-CD37-2EEAB9AB5226}"/>
              </a:ext>
            </a:extLst>
          </p:cNvPr>
          <p:cNvSpPr>
            <a:spLocks noGrp="1"/>
          </p:cNvSpPr>
          <p:nvPr>
            <p:ph type="sldNum" sz="quarter" idx="12"/>
          </p:nvPr>
        </p:nvSpPr>
        <p:spPr/>
        <p:txBody>
          <a:bodyPr/>
          <a:lstStyle/>
          <a:p>
            <a:pPr>
              <a:defRPr/>
            </a:pPr>
            <a:fld id="{9E69984C-E881-4E59-A7D8-E453CEAFE00A}" type="slidenum">
              <a:rPr lang="en-US" smtClean="0"/>
              <a:pPr>
                <a:defRPr/>
              </a:pPr>
              <a:t>12</a:t>
            </a:fld>
            <a:endParaRPr lang="en-US"/>
          </a:p>
        </p:txBody>
      </p:sp>
    </p:spTree>
    <p:extLst>
      <p:ext uri="{BB962C8B-B14F-4D97-AF65-F5344CB8AC3E}">
        <p14:creationId xmlns:p14="http://schemas.microsoft.com/office/powerpoint/2010/main" val="3844989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1EBC2-E65E-9FBA-CAED-2E8F60CD155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DC3F235-C026-93DB-65C7-EDA5975FC099}"/>
              </a:ext>
            </a:extLst>
          </p:cNvPr>
          <p:cNvSpPr>
            <a:spLocks noGrp="1"/>
          </p:cNvSpPr>
          <p:nvPr>
            <p:ph sz="quarter" idx="1"/>
          </p:nvPr>
        </p:nvSpPr>
        <p:spPr/>
        <p:txBody>
          <a:bodyPr/>
          <a:lstStyle/>
          <a:p>
            <a:endParaRPr lang="en-US"/>
          </a:p>
        </p:txBody>
      </p:sp>
      <p:sp>
        <p:nvSpPr>
          <p:cNvPr id="4" name="Slide Number Placeholder 3">
            <a:extLst>
              <a:ext uri="{FF2B5EF4-FFF2-40B4-BE49-F238E27FC236}">
                <a16:creationId xmlns:a16="http://schemas.microsoft.com/office/drawing/2014/main" id="{B6E89C82-2A29-950D-FA04-17662C384EBF}"/>
              </a:ext>
            </a:extLst>
          </p:cNvPr>
          <p:cNvSpPr>
            <a:spLocks noGrp="1"/>
          </p:cNvSpPr>
          <p:nvPr>
            <p:ph type="sldNum" sz="quarter" idx="12"/>
          </p:nvPr>
        </p:nvSpPr>
        <p:spPr/>
        <p:txBody>
          <a:bodyPr/>
          <a:lstStyle/>
          <a:p>
            <a:pPr>
              <a:defRPr/>
            </a:pPr>
            <a:fld id="{9E69984C-E881-4E59-A7D8-E453CEAFE00A}" type="slidenum">
              <a:rPr lang="en-US" smtClean="0"/>
              <a:pPr>
                <a:defRPr/>
              </a:pPr>
              <a:t>13</a:t>
            </a:fld>
            <a:endParaRPr lang="en-US"/>
          </a:p>
        </p:txBody>
      </p:sp>
    </p:spTree>
    <p:extLst>
      <p:ext uri="{BB962C8B-B14F-4D97-AF65-F5344CB8AC3E}">
        <p14:creationId xmlns:p14="http://schemas.microsoft.com/office/powerpoint/2010/main" val="3527887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0A51A-FFA8-0924-42C1-E205B5A54AE1}"/>
              </a:ext>
            </a:extLst>
          </p:cNvPr>
          <p:cNvSpPr>
            <a:spLocks noGrp="1"/>
          </p:cNvSpPr>
          <p:nvPr>
            <p:ph type="title"/>
          </p:nvPr>
        </p:nvSpPr>
        <p:spPr/>
        <p:txBody>
          <a:bodyPr/>
          <a:lstStyle/>
          <a:p>
            <a:r>
              <a:rPr lang="en-US"/>
              <a:t>AmeriPro EMS Response Times</a:t>
            </a:r>
          </a:p>
        </p:txBody>
      </p:sp>
      <p:pic>
        <p:nvPicPr>
          <p:cNvPr id="5" name="Content Placeholder 4">
            <a:extLst>
              <a:ext uri="{FF2B5EF4-FFF2-40B4-BE49-F238E27FC236}">
                <a16:creationId xmlns:a16="http://schemas.microsoft.com/office/drawing/2014/main" id="{F8B62FAA-EFE7-81A0-3407-A846D130E3B6}"/>
              </a:ext>
            </a:extLst>
          </p:cNvPr>
          <p:cNvPicPr>
            <a:picLocks noGrp="1" noChangeAspect="1"/>
          </p:cNvPicPr>
          <p:nvPr>
            <p:ph sz="quarter" idx="1"/>
          </p:nvPr>
        </p:nvPicPr>
        <p:blipFill>
          <a:blip r:embed="rId2"/>
          <a:srcRect r="10000" b="244"/>
          <a:stretch>
            <a:fillRect/>
          </a:stretch>
        </p:blipFill>
        <p:spPr bwMode="auto">
          <a:xfrm>
            <a:off x="344170" y="1716405"/>
            <a:ext cx="6912102" cy="4492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7ECF2E12-0F1C-0CB7-AC89-C9F53B78978D}"/>
              </a:ext>
            </a:extLst>
          </p:cNvPr>
          <p:cNvSpPr>
            <a:spLocks noGrp="1"/>
          </p:cNvSpPr>
          <p:nvPr>
            <p:ph type="sldNum" sz="quarter" idx="12"/>
          </p:nvPr>
        </p:nvSpPr>
        <p:spPr/>
        <p:txBody>
          <a:bodyPr/>
          <a:lstStyle/>
          <a:p>
            <a:pPr>
              <a:defRPr/>
            </a:pPr>
            <a:fld id="{9E69984C-E881-4E59-A7D8-E453CEAFE00A}" type="slidenum">
              <a:rPr lang="en-US"/>
              <a:pPr>
                <a:defRPr/>
              </a:pPr>
              <a:t>14</a:t>
            </a:fld>
            <a:endParaRPr lang="en-US" dirty="0"/>
          </a:p>
        </p:txBody>
      </p:sp>
      <p:pic>
        <p:nvPicPr>
          <p:cNvPr id="7" name="Picture 6">
            <a:extLst>
              <a:ext uri="{FF2B5EF4-FFF2-40B4-BE49-F238E27FC236}">
                <a16:creationId xmlns:a16="http://schemas.microsoft.com/office/drawing/2014/main" id="{49C2CF64-4DC7-D777-21CD-A1B56B5C0915}"/>
              </a:ext>
            </a:extLst>
          </p:cNvPr>
          <p:cNvPicPr>
            <a:picLocks noChangeAspect="1"/>
          </p:cNvPicPr>
          <p:nvPr/>
        </p:nvPicPr>
        <p:blipFill>
          <a:blip r:embed="rId3"/>
          <a:stretch>
            <a:fillRect/>
          </a:stretch>
        </p:blipFill>
        <p:spPr>
          <a:xfrm>
            <a:off x="7251065" y="2218690"/>
            <a:ext cx="4761230" cy="1597660"/>
          </a:xfrm>
          <a:prstGeom prst="rect">
            <a:avLst/>
          </a:prstGeom>
        </p:spPr>
      </p:pic>
    </p:spTree>
    <p:extLst>
      <p:ext uri="{BB962C8B-B14F-4D97-AF65-F5344CB8AC3E}">
        <p14:creationId xmlns:p14="http://schemas.microsoft.com/office/powerpoint/2010/main" val="3402341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04AEC-D447-F132-3E45-7361A701F73F}"/>
              </a:ext>
            </a:extLst>
          </p:cNvPr>
          <p:cNvSpPr>
            <a:spLocks noGrp="1"/>
          </p:cNvSpPr>
          <p:nvPr>
            <p:ph type="title"/>
          </p:nvPr>
        </p:nvSpPr>
        <p:spPr/>
        <p:txBody>
          <a:bodyPr/>
          <a:lstStyle/>
          <a:p>
            <a:r>
              <a:rPr lang="en-US"/>
              <a:t>Impact of EMS MSTU</a:t>
            </a:r>
          </a:p>
        </p:txBody>
      </p:sp>
      <p:sp>
        <p:nvSpPr>
          <p:cNvPr id="4" name="Slide Number Placeholder 3">
            <a:extLst>
              <a:ext uri="{FF2B5EF4-FFF2-40B4-BE49-F238E27FC236}">
                <a16:creationId xmlns:a16="http://schemas.microsoft.com/office/drawing/2014/main" id="{4EBC43BC-7720-2A1E-3738-6A7C2ADE3C66}"/>
              </a:ext>
            </a:extLst>
          </p:cNvPr>
          <p:cNvSpPr>
            <a:spLocks noGrp="1"/>
          </p:cNvSpPr>
          <p:nvPr>
            <p:ph type="sldNum" sz="quarter" idx="12"/>
          </p:nvPr>
        </p:nvSpPr>
        <p:spPr/>
        <p:txBody>
          <a:bodyPr/>
          <a:lstStyle/>
          <a:p>
            <a:pPr>
              <a:defRPr/>
            </a:pPr>
            <a:fld id="{9E69984C-E881-4E59-A7D8-E453CEAFE00A}" type="slidenum">
              <a:rPr lang="en-US"/>
              <a:pPr>
                <a:defRPr/>
              </a:pPr>
              <a:t>2</a:t>
            </a:fld>
            <a:endParaRPr lang="en-US"/>
          </a:p>
        </p:txBody>
      </p:sp>
      <p:sp>
        <p:nvSpPr>
          <p:cNvPr id="10" name="TextBox 9">
            <a:extLst>
              <a:ext uri="{FF2B5EF4-FFF2-40B4-BE49-F238E27FC236}">
                <a16:creationId xmlns:a16="http://schemas.microsoft.com/office/drawing/2014/main" id="{039D2AC5-341E-3D4B-13FC-B77F6FC03970}"/>
              </a:ext>
            </a:extLst>
          </p:cNvPr>
          <p:cNvSpPr txBox="1"/>
          <p:nvPr/>
        </p:nvSpPr>
        <p:spPr>
          <a:xfrm>
            <a:off x="742950" y="1746281"/>
            <a:ext cx="5353050" cy="4678204"/>
          </a:xfrm>
          <a:prstGeom prst="rect">
            <a:avLst/>
          </a:prstGeom>
          <a:noFill/>
        </p:spPr>
        <p:txBody>
          <a:bodyPr wrap="square" rtlCol="0">
            <a:spAutoFit/>
          </a:bodyPr>
          <a:lstStyle/>
          <a:p>
            <a:r>
              <a:rPr lang="en-US" b="1"/>
              <a:t>2025 Final Taxable Values</a:t>
            </a:r>
            <a:endParaRPr lang="en-US"/>
          </a:p>
          <a:p>
            <a:pPr lvl="0"/>
            <a:r>
              <a:rPr lang="en-US" b="1"/>
              <a:t>    </a:t>
            </a:r>
            <a:r>
              <a:rPr lang="en-US" sz="1600" b="1"/>
              <a:t>Columbia County: </a:t>
            </a:r>
            <a:r>
              <a:rPr lang="en-US" sz="1600"/>
              <a:t>      $4,715,155,990 </a:t>
            </a:r>
          </a:p>
          <a:p>
            <a:pPr lvl="0"/>
            <a:r>
              <a:rPr lang="en-US" sz="1600" b="1"/>
              <a:t>     City of Lake City:</a:t>
            </a:r>
            <a:r>
              <a:rPr lang="en-US" sz="1600"/>
              <a:t>        $1,190,893,248 </a:t>
            </a:r>
          </a:p>
          <a:p>
            <a:pPr lvl="0"/>
            <a:r>
              <a:rPr lang="en-US" sz="1600" b="1"/>
              <a:t>     Town of Fort White:</a:t>
            </a:r>
            <a:r>
              <a:rPr lang="en-US" sz="1600"/>
              <a:t>    $     43,601,176 </a:t>
            </a:r>
          </a:p>
          <a:p>
            <a:endParaRPr lang="en-US" sz="1600"/>
          </a:p>
          <a:p>
            <a:endParaRPr lang="en-US"/>
          </a:p>
          <a:p>
            <a:r>
              <a:rPr lang="en-US"/>
              <a:t>Estimated cost for Ambulance = $800,000</a:t>
            </a:r>
          </a:p>
          <a:p>
            <a:endParaRPr lang="en-US"/>
          </a:p>
          <a:p>
            <a:endParaRPr lang="en-US"/>
          </a:p>
          <a:p>
            <a:endParaRPr lang="en-US"/>
          </a:p>
          <a:p>
            <a:endParaRPr lang="en-US"/>
          </a:p>
          <a:p>
            <a:r>
              <a:rPr lang="en-US"/>
              <a:t>AmeriPro Contract only</a:t>
            </a:r>
          </a:p>
          <a:p>
            <a:r>
              <a:rPr lang="en-US" sz="1600"/>
              <a:t>          EMS MSTU                    .3645 mil</a:t>
            </a:r>
          </a:p>
          <a:p>
            <a:r>
              <a:rPr lang="en-US" sz="1600"/>
              <a:t>          County Tax Reduction    .3645 mil</a:t>
            </a:r>
          </a:p>
          <a:p>
            <a:endParaRPr lang="en-US" sz="1600"/>
          </a:p>
          <a:p>
            <a:r>
              <a:rPr lang="en-US" sz="1600"/>
              <a:t>          Net Tax Increase                   0 mil</a:t>
            </a:r>
          </a:p>
          <a:p>
            <a:endParaRPr lang="en-US"/>
          </a:p>
        </p:txBody>
      </p:sp>
      <p:pic>
        <p:nvPicPr>
          <p:cNvPr id="15" name="Picture 14">
            <a:extLst>
              <a:ext uri="{FF2B5EF4-FFF2-40B4-BE49-F238E27FC236}">
                <a16:creationId xmlns:a16="http://schemas.microsoft.com/office/drawing/2014/main" id="{71F5A8DF-F056-661E-8137-C598B41870F7}"/>
              </a:ext>
            </a:extLst>
          </p:cNvPr>
          <p:cNvPicPr>
            <a:picLocks noChangeAspect="1"/>
          </p:cNvPicPr>
          <p:nvPr/>
        </p:nvPicPr>
        <p:blipFill>
          <a:blip r:embed="rId2"/>
          <a:stretch>
            <a:fillRect/>
          </a:stretch>
        </p:blipFill>
        <p:spPr>
          <a:xfrm>
            <a:off x="6880635" y="933027"/>
            <a:ext cx="5011690" cy="5848504"/>
          </a:xfrm>
          <a:prstGeom prst="rect">
            <a:avLst/>
          </a:prstGeom>
        </p:spPr>
      </p:pic>
    </p:spTree>
    <p:extLst>
      <p:ext uri="{BB962C8B-B14F-4D97-AF65-F5344CB8AC3E}">
        <p14:creationId xmlns:p14="http://schemas.microsoft.com/office/powerpoint/2010/main" val="69775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AE31C-C86C-9224-DBA0-A4FE7DF2DE0D}"/>
              </a:ext>
            </a:extLst>
          </p:cNvPr>
          <p:cNvSpPr>
            <a:spLocks noGrp="1"/>
          </p:cNvSpPr>
          <p:nvPr>
            <p:ph type="title"/>
          </p:nvPr>
        </p:nvSpPr>
        <p:spPr/>
        <p:txBody>
          <a:bodyPr/>
          <a:lstStyle/>
          <a:p>
            <a:r>
              <a:rPr lang="en-US"/>
              <a:t>Lake Shore Hospital Authority</a:t>
            </a:r>
          </a:p>
        </p:txBody>
      </p:sp>
      <p:pic>
        <p:nvPicPr>
          <p:cNvPr id="6" name="Content Placeholder 5">
            <a:extLst>
              <a:ext uri="{FF2B5EF4-FFF2-40B4-BE49-F238E27FC236}">
                <a16:creationId xmlns:a16="http://schemas.microsoft.com/office/drawing/2014/main" id="{ACFCA0DD-03FD-9AD3-6BE5-1FB6634326FD}"/>
              </a:ext>
            </a:extLst>
          </p:cNvPr>
          <p:cNvPicPr>
            <a:picLocks noGrp="1" noChangeAspect="1"/>
          </p:cNvPicPr>
          <p:nvPr>
            <p:ph sz="quarter" idx="1"/>
          </p:nvPr>
        </p:nvPicPr>
        <p:blipFill>
          <a:blip r:embed="rId2"/>
          <a:stretch>
            <a:fillRect/>
          </a:stretch>
        </p:blipFill>
        <p:spPr bwMode="auto">
          <a:xfrm>
            <a:off x="5562600" y="1119809"/>
            <a:ext cx="6286840" cy="556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88C2755-FA31-2258-A381-3C9FCC0014B2}"/>
              </a:ext>
            </a:extLst>
          </p:cNvPr>
          <p:cNvSpPr>
            <a:spLocks noGrp="1"/>
          </p:cNvSpPr>
          <p:nvPr>
            <p:ph type="sldNum" sz="quarter" idx="12"/>
          </p:nvPr>
        </p:nvSpPr>
        <p:spPr/>
        <p:txBody>
          <a:bodyPr/>
          <a:lstStyle/>
          <a:p>
            <a:pPr>
              <a:defRPr/>
            </a:pPr>
            <a:fld id="{9E69984C-E881-4E59-A7D8-E453CEAFE00A}" type="slidenum">
              <a:rPr lang="en-US"/>
              <a:pPr>
                <a:defRPr/>
              </a:pPr>
              <a:t>3</a:t>
            </a:fld>
            <a:endParaRPr lang="en-US"/>
          </a:p>
        </p:txBody>
      </p:sp>
      <p:sp>
        <p:nvSpPr>
          <p:cNvPr id="7" name="TextBox 6">
            <a:extLst>
              <a:ext uri="{FF2B5EF4-FFF2-40B4-BE49-F238E27FC236}">
                <a16:creationId xmlns:a16="http://schemas.microsoft.com/office/drawing/2014/main" id="{AC2E33D7-13DB-983B-22C2-35292F0EF31C}"/>
              </a:ext>
            </a:extLst>
          </p:cNvPr>
          <p:cNvSpPr txBox="1"/>
          <p:nvPr/>
        </p:nvSpPr>
        <p:spPr>
          <a:xfrm>
            <a:off x="1171574" y="2609850"/>
            <a:ext cx="4257675" cy="2031325"/>
          </a:xfrm>
          <a:prstGeom prst="rect">
            <a:avLst/>
          </a:prstGeom>
          <a:noFill/>
        </p:spPr>
        <p:txBody>
          <a:bodyPr wrap="square" rtlCol="0">
            <a:spAutoFit/>
          </a:bodyPr>
          <a:lstStyle/>
          <a:p>
            <a:r>
              <a:rPr lang="en-US" b="1" u="sng"/>
              <a:t>LSHA Concerns:</a:t>
            </a:r>
          </a:p>
          <a:p>
            <a:endParaRPr lang="en-US"/>
          </a:p>
          <a:p>
            <a:r>
              <a:rPr lang="en-US"/>
              <a:t>County finalize EMS Plan</a:t>
            </a:r>
          </a:p>
          <a:p>
            <a:r>
              <a:rPr lang="en-US"/>
              <a:t>        Sustainable Funding</a:t>
            </a:r>
          </a:p>
          <a:p>
            <a:r>
              <a:rPr lang="en-US"/>
              <a:t>        Staffing Plan</a:t>
            </a:r>
          </a:p>
          <a:p>
            <a:endParaRPr lang="en-US"/>
          </a:p>
          <a:p>
            <a:r>
              <a:rPr lang="en-US"/>
              <a:t>Interlocal Agreement</a:t>
            </a:r>
          </a:p>
        </p:txBody>
      </p:sp>
    </p:spTree>
    <p:extLst>
      <p:ext uri="{BB962C8B-B14F-4D97-AF65-F5344CB8AC3E}">
        <p14:creationId xmlns:p14="http://schemas.microsoft.com/office/powerpoint/2010/main" val="772497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ABE14-23DA-FDDE-3496-0ABBC983AC79}"/>
              </a:ext>
            </a:extLst>
          </p:cNvPr>
          <p:cNvSpPr>
            <a:spLocks noGrp="1"/>
          </p:cNvSpPr>
          <p:nvPr>
            <p:ph type="title"/>
          </p:nvPr>
        </p:nvSpPr>
        <p:spPr>
          <a:xfrm>
            <a:off x="1747520" y="274638"/>
            <a:ext cx="10048240" cy="1143000"/>
          </a:xfrm>
        </p:spPr>
        <p:txBody>
          <a:bodyPr/>
          <a:lstStyle/>
          <a:p>
            <a:pPr marL="273050" indent="-273050">
              <a:spcBef>
                <a:spcPts val="0"/>
              </a:spcBef>
              <a:spcAft>
                <a:spcPts val="600"/>
              </a:spcAft>
            </a:pPr>
            <a:r>
              <a:rPr lang="en-US" sz="2000">
                <a:solidFill>
                  <a:srgbClr val="333333"/>
                </a:solidFill>
                <a:highlight>
                  <a:srgbClr val="FFFFFF"/>
                </a:highlight>
                <a:latin typeface="Georgia"/>
              </a:rPr>
              <a:t>Discretionary sales surtaxes: </a:t>
            </a:r>
            <a:r>
              <a:rPr lang="en-US" sz="2000" dirty="0">
                <a:solidFill>
                  <a:srgbClr val="333333"/>
                </a:solidFill>
                <a:highlight>
                  <a:srgbClr val="FFFFFF"/>
                </a:highlight>
                <a:latin typeface="Georgia"/>
                <a:cs typeface="Arial"/>
              </a:rPr>
              <a:t> </a:t>
            </a:r>
            <a:br>
              <a:rPr lang="en-US" sz="2000" dirty="0">
                <a:solidFill>
                  <a:srgbClr val="333333"/>
                </a:solidFill>
                <a:highlight>
                  <a:srgbClr val="FFFFFF"/>
                </a:highlight>
                <a:latin typeface="Georgia"/>
                <a:cs typeface="Arial"/>
              </a:rPr>
            </a:br>
            <a:r>
              <a:rPr lang="en-US" sz="2000">
                <a:solidFill>
                  <a:srgbClr val="333333"/>
                </a:solidFill>
                <a:highlight>
                  <a:srgbClr val="FFFFFF"/>
                </a:highlight>
                <a:latin typeface="Arial"/>
                <a:cs typeface="Arial"/>
              </a:rPr>
              <a:t>EMERGENCY FIRE RESCUE SERVICES AND FACILITIES SURTAX.</a:t>
            </a:r>
            <a:br>
              <a:rPr lang="en-US" sz="2000" dirty="0">
                <a:highlight>
                  <a:srgbClr val="FFFFFF"/>
                </a:highlight>
                <a:latin typeface="Georgia"/>
              </a:rPr>
            </a:br>
            <a:r>
              <a:rPr lang="en-US" sz="2000" b="0">
                <a:solidFill>
                  <a:srgbClr val="333333"/>
                </a:solidFill>
                <a:highlight>
                  <a:srgbClr val="FFFFFF"/>
                </a:highlight>
                <a:latin typeface="Georgia"/>
              </a:rPr>
              <a:t>SECTION 212.055 FS. </a:t>
            </a:r>
          </a:p>
          <a:p>
            <a:pPr marL="273050" indent="-273050" algn="l">
              <a:spcBef>
                <a:spcPts val="0"/>
              </a:spcBef>
              <a:spcAft>
                <a:spcPts val="600"/>
              </a:spcAft>
            </a:pPr>
            <a:endParaRPr lang="en-US" sz="1500" b="0" dirty="0">
              <a:latin typeface="Georgia"/>
            </a:endParaRPr>
          </a:p>
          <a:p>
            <a:endParaRPr lang="en-US" dirty="0"/>
          </a:p>
        </p:txBody>
      </p:sp>
      <p:sp>
        <p:nvSpPr>
          <p:cNvPr id="3" name="Content Placeholder 2">
            <a:extLst>
              <a:ext uri="{FF2B5EF4-FFF2-40B4-BE49-F238E27FC236}">
                <a16:creationId xmlns:a16="http://schemas.microsoft.com/office/drawing/2014/main" id="{0C453D10-952F-6AC2-2830-61F8576C0B10}"/>
              </a:ext>
            </a:extLst>
          </p:cNvPr>
          <p:cNvSpPr>
            <a:spLocks noGrp="1"/>
          </p:cNvSpPr>
          <p:nvPr>
            <p:ph sz="quarter" idx="1"/>
          </p:nvPr>
        </p:nvSpPr>
        <p:spPr/>
        <p:txBody>
          <a:bodyPr/>
          <a:lstStyle/>
          <a:p>
            <a:r>
              <a:rPr lang="en-US" sz="1600" b="1">
                <a:solidFill>
                  <a:srgbClr val="333333"/>
                </a:solidFill>
                <a:highlight>
                  <a:srgbClr val="FFFFFF"/>
                </a:highlight>
                <a:ea typeface="+mn-lt"/>
                <a:cs typeface="+mn-lt"/>
              </a:rPr>
              <a:t>(8) EMERGENCY FIRE RESCUE SERVICES AND FACILITIES SURTAX.-</a:t>
            </a:r>
            <a:endParaRPr lang="en-US" sz="1600" b="1">
              <a:solidFill>
                <a:srgbClr val="333333"/>
              </a:solidFill>
              <a:highlight>
                <a:srgbClr val="FFFFFF"/>
              </a:highlight>
              <a:latin typeface="Georgia"/>
            </a:endParaRPr>
          </a:p>
          <a:p>
            <a:pPr marL="547370" lvl="1"/>
            <a:r>
              <a:rPr lang="en-US" sz="1600">
                <a:solidFill>
                  <a:srgbClr val="333333"/>
                </a:solidFill>
                <a:highlight>
                  <a:srgbClr val="FFFFFF"/>
                </a:highlight>
                <a:ea typeface="+mn-lt"/>
                <a:cs typeface="+mn-lt"/>
              </a:rPr>
              <a:t>levy a discretionary sales surtax of up to 1 percent for emergency fire rescue services and facilities as</a:t>
            </a:r>
            <a:endParaRPr lang="en-US" sz="1600" dirty="0">
              <a:solidFill>
                <a:srgbClr val="333333"/>
              </a:solidFill>
              <a:highlight>
                <a:srgbClr val="FFFFFF"/>
              </a:highlight>
              <a:ea typeface="+mn-lt"/>
              <a:cs typeface="+mn-lt"/>
            </a:endParaRPr>
          </a:p>
          <a:p>
            <a:pPr marL="547370" lvl="1"/>
            <a:r>
              <a:rPr lang="en-US" sz="1600">
                <a:solidFill>
                  <a:srgbClr val="333333"/>
                </a:solidFill>
                <a:highlight>
                  <a:srgbClr val="FFFFFF"/>
                </a:highlight>
                <a:ea typeface="+mn-lt"/>
                <a:cs typeface="+mn-lt"/>
              </a:rPr>
              <a:t>the levy of the surtax must be placed on the ballot by the governing authority of the county</a:t>
            </a:r>
            <a:endParaRPr lang="en-US" sz="1600" dirty="0">
              <a:solidFill>
                <a:srgbClr val="333333"/>
              </a:solidFill>
              <a:highlight>
                <a:srgbClr val="FFFFFF"/>
              </a:highlight>
              <a:latin typeface="Arial"/>
              <a:cs typeface="Arial"/>
            </a:endParaRPr>
          </a:p>
          <a:p>
            <a:pPr marL="547370" lvl="1"/>
            <a:r>
              <a:rPr lang="en-US" sz="1600">
                <a:solidFill>
                  <a:srgbClr val="333333"/>
                </a:solidFill>
                <a:highlight>
                  <a:srgbClr val="FFFFFF"/>
                </a:highlight>
                <a:ea typeface="+mn-lt"/>
                <a:cs typeface="+mn-lt"/>
              </a:rPr>
              <a:t>The referendum shall be placed on the </a:t>
            </a:r>
            <a:r>
              <a:rPr lang="en-US" sz="1600" b="1">
                <a:solidFill>
                  <a:srgbClr val="333333"/>
                </a:solidFill>
                <a:highlight>
                  <a:srgbClr val="FFFFFF"/>
                </a:highlight>
                <a:ea typeface="+mn-lt"/>
                <a:cs typeface="+mn-lt"/>
              </a:rPr>
              <a:t>ballot of a general election</a:t>
            </a:r>
            <a:r>
              <a:rPr lang="en-US" sz="1600">
                <a:solidFill>
                  <a:srgbClr val="333333"/>
                </a:solidFill>
                <a:highlight>
                  <a:srgbClr val="FFFFFF"/>
                </a:highlight>
                <a:ea typeface="+mn-lt"/>
                <a:cs typeface="+mn-lt"/>
              </a:rPr>
              <a:t> as defined in s. </a:t>
            </a:r>
            <a:r>
              <a:rPr lang="en-US" sz="1600" dirty="0">
                <a:solidFill>
                  <a:srgbClr val="337AB7"/>
                </a:solidFill>
                <a:highlight>
                  <a:srgbClr val="FFFFFF"/>
                </a:highlight>
                <a:ea typeface="+mn-lt"/>
                <a:cs typeface="+mn-lt"/>
                <a:hlinkClick r:id="rId2"/>
              </a:rPr>
              <a:t>97.021</a:t>
            </a:r>
            <a:r>
              <a:rPr lang="en-US" sz="1600" dirty="0">
                <a:solidFill>
                  <a:srgbClr val="333333"/>
                </a:solidFill>
                <a:highlight>
                  <a:srgbClr val="FFFFFF"/>
                </a:highlight>
                <a:ea typeface="+mn-lt"/>
                <a:cs typeface="+mn-lt"/>
              </a:rPr>
              <a:t>.</a:t>
            </a:r>
          </a:p>
          <a:p>
            <a:pPr marL="547370" lvl="1"/>
            <a:endParaRPr lang="en-US" sz="1600" dirty="0">
              <a:solidFill>
                <a:srgbClr val="333333"/>
              </a:solidFill>
              <a:highlight>
                <a:srgbClr val="FFFFFF"/>
              </a:highlight>
              <a:latin typeface="Arial"/>
              <a:cs typeface="Arial"/>
            </a:endParaRPr>
          </a:p>
          <a:p>
            <a:r>
              <a:rPr lang="en-US" sz="1600" b="1">
                <a:solidFill>
                  <a:srgbClr val="333333"/>
                </a:solidFill>
                <a:highlight>
                  <a:srgbClr val="FFFFFF"/>
                </a:highlight>
                <a:ea typeface="+mn-lt"/>
                <a:cs typeface="+mn-lt"/>
              </a:rPr>
              <a:t>(11) PERFORMANCE AUDIT.-</a:t>
            </a:r>
            <a:endParaRPr lang="en-US" sz="1600" b="1">
              <a:cs typeface="Arial"/>
            </a:endParaRPr>
          </a:p>
          <a:p>
            <a:r>
              <a:rPr lang="en-US" sz="1600">
                <a:solidFill>
                  <a:srgbClr val="333333"/>
                </a:solidFill>
                <a:highlight>
                  <a:srgbClr val="FFFFFF"/>
                </a:highlight>
                <a:ea typeface="+mn-lt"/>
                <a:cs typeface="+mn-lt"/>
              </a:rPr>
              <a:t>(a) To adopt a discretionary sales surtax ... an independent certified public accountant licensed pursuant to chapter 473 shall conduct a performance audit of the program associated with the proposed surtax.</a:t>
            </a:r>
            <a:endParaRPr lang="en-US" sz="1600">
              <a:cs typeface="Arial"/>
            </a:endParaRPr>
          </a:p>
          <a:p>
            <a:r>
              <a:rPr lang="en-US" sz="1600">
                <a:solidFill>
                  <a:srgbClr val="333333"/>
                </a:solidFill>
                <a:highlight>
                  <a:srgbClr val="FFFFFF"/>
                </a:highlight>
                <a:ea typeface="+mn-lt"/>
                <a:cs typeface="+mn-lt"/>
              </a:rPr>
              <a:t>(b)1. </a:t>
            </a:r>
            <a:r>
              <a:rPr lang="en-US" sz="1600" b="1">
                <a:solidFill>
                  <a:srgbClr val="333333"/>
                </a:solidFill>
                <a:highlight>
                  <a:srgbClr val="FFFFFF"/>
                </a:highlight>
                <a:ea typeface="+mn-lt"/>
                <a:cs typeface="+mn-lt"/>
              </a:rPr>
              <a:t>At least 180 days before the referendum is held,</a:t>
            </a:r>
            <a:r>
              <a:rPr lang="en-US" sz="1600">
                <a:solidFill>
                  <a:srgbClr val="333333"/>
                </a:solidFill>
                <a:highlight>
                  <a:srgbClr val="FFFFFF"/>
                </a:highlight>
                <a:ea typeface="+mn-lt"/>
                <a:cs typeface="+mn-lt"/>
              </a:rPr>
              <a:t> the county... shall provide a copy of the final resolution or ordinance to the Office of Program Policy Analysis and Government Accountability.</a:t>
            </a:r>
            <a:endParaRPr lang="en-US" sz="1600">
              <a:cs typeface="Arial"/>
            </a:endParaRPr>
          </a:p>
          <a:p>
            <a:r>
              <a:rPr lang="en-US" sz="1600">
                <a:solidFill>
                  <a:srgbClr val="333333"/>
                </a:solidFill>
                <a:highlight>
                  <a:srgbClr val="FFFFFF"/>
                </a:highlight>
                <a:ea typeface="+mn-lt"/>
                <a:cs typeface="+mn-lt"/>
              </a:rPr>
              <a:t>2. Within 60 days after receiving the final resolution or ordinance, the Office of Program Policy Analysis and Government Accountability shall procure the certified public accountant and may use carryforward funds to pay for the services of the certified public accountant.</a:t>
            </a:r>
            <a:endParaRPr lang="en-US" sz="1600">
              <a:cs typeface="Arial"/>
            </a:endParaRPr>
          </a:p>
          <a:p>
            <a:r>
              <a:rPr lang="en-US" sz="1600">
                <a:solidFill>
                  <a:srgbClr val="333333"/>
                </a:solidFill>
                <a:highlight>
                  <a:srgbClr val="FFFFFF"/>
                </a:highlight>
                <a:ea typeface="+mn-lt"/>
                <a:cs typeface="+mn-lt"/>
              </a:rPr>
              <a:t>3. At least 60 days before the referendum is held, the performance audit must be completed and the audit report, including any findings, recommendations, or other accompanying documents, must be made available on the official website of the county or school district.</a:t>
            </a:r>
            <a:endParaRPr lang="en-US" sz="1600">
              <a:cs typeface="Arial"/>
            </a:endParaRPr>
          </a:p>
          <a:p>
            <a:endParaRPr lang="en-US" sz="1600" dirty="0">
              <a:solidFill>
                <a:srgbClr val="333333"/>
              </a:solidFill>
              <a:highlight>
                <a:srgbClr val="FFFFFF"/>
              </a:highlight>
              <a:latin typeface="Arial"/>
              <a:cs typeface="Arial"/>
            </a:endParaRPr>
          </a:p>
          <a:p>
            <a:endParaRPr lang="en-US" sz="1100" dirty="0">
              <a:solidFill>
                <a:srgbClr val="333333"/>
              </a:solidFill>
              <a:highlight>
                <a:srgbClr val="FFFFFF"/>
              </a:highlight>
              <a:latin typeface="Arial"/>
              <a:cs typeface="Arial"/>
            </a:endParaRPr>
          </a:p>
          <a:p>
            <a:endParaRPr lang="en-US" sz="1100" dirty="0">
              <a:solidFill>
                <a:srgbClr val="333333"/>
              </a:solidFill>
              <a:highlight>
                <a:srgbClr val="FFFFFF"/>
              </a:highlight>
              <a:latin typeface="Arial"/>
              <a:cs typeface="Arial"/>
            </a:endParaRPr>
          </a:p>
        </p:txBody>
      </p:sp>
      <p:sp>
        <p:nvSpPr>
          <p:cNvPr id="4" name="Slide Number Placeholder 3">
            <a:extLst>
              <a:ext uri="{FF2B5EF4-FFF2-40B4-BE49-F238E27FC236}">
                <a16:creationId xmlns:a16="http://schemas.microsoft.com/office/drawing/2014/main" id="{E6A9A0DC-97E2-E142-9803-D00E28247B68}"/>
              </a:ext>
            </a:extLst>
          </p:cNvPr>
          <p:cNvSpPr>
            <a:spLocks noGrp="1"/>
          </p:cNvSpPr>
          <p:nvPr>
            <p:ph type="sldNum" sz="quarter" idx="12"/>
          </p:nvPr>
        </p:nvSpPr>
        <p:spPr/>
        <p:txBody>
          <a:bodyPr/>
          <a:lstStyle/>
          <a:p>
            <a:pPr>
              <a:defRPr/>
            </a:pPr>
            <a:fld id="{9E69984C-E881-4E59-A7D8-E453CEAFE00A}" type="slidenum">
              <a:rPr lang="en-US"/>
              <a:pPr>
                <a:defRPr/>
              </a:pPr>
              <a:t>4</a:t>
            </a:fld>
            <a:endParaRPr lang="en-US" dirty="0"/>
          </a:p>
        </p:txBody>
      </p:sp>
    </p:spTree>
    <p:extLst>
      <p:ext uri="{BB962C8B-B14F-4D97-AF65-F5344CB8AC3E}">
        <p14:creationId xmlns:p14="http://schemas.microsoft.com/office/powerpoint/2010/main" val="1638792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A216F-CB86-5EC0-D8B9-C0761DB3353C}"/>
              </a:ext>
            </a:extLst>
          </p:cNvPr>
          <p:cNvSpPr>
            <a:spLocks noGrp="1"/>
          </p:cNvSpPr>
          <p:nvPr>
            <p:ph type="title"/>
          </p:nvPr>
        </p:nvSpPr>
        <p:spPr/>
        <p:txBody>
          <a:bodyPr/>
          <a:lstStyle/>
          <a:p>
            <a:r>
              <a:rPr lang="en-US" sz="3800"/>
              <a:t>Emergency Medical Services MSTU</a:t>
            </a:r>
            <a:endParaRPr lang="en-US" sz="3800" b="0"/>
          </a:p>
          <a:p>
            <a:endParaRPr lang="en-US" dirty="0"/>
          </a:p>
        </p:txBody>
      </p:sp>
      <p:pic>
        <p:nvPicPr>
          <p:cNvPr id="5" name="Content Placeholder 4">
            <a:extLst>
              <a:ext uri="{FF2B5EF4-FFF2-40B4-BE49-F238E27FC236}">
                <a16:creationId xmlns:a16="http://schemas.microsoft.com/office/drawing/2014/main" id="{ACA4B5F0-85F2-A1C5-84BD-5D36C9FFA35D}"/>
              </a:ext>
            </a:extLst>
          </p:cNvPr>
          <p:cNvPicPr>
            <a:picLocks noGrp="1" noChangeAspect="1"/>
          </p:cNvPicPr>
          <p:nvPr>
            <p:ph sz="quarter" idx="1"/>
          </p:nvPr>
        </p:nvPicPr>
        <p:blipFill>
          <a:blip r:embed="rId2"/>
          <a:stretch>
            <a:fillRect/>
          </a:stretch>
        </p:blipFill>
        <p:spPr bwMode="auto">
          <a:xfrm>
            <a:off x="656427" y="1539240"/>
            <a:ext cx="11183946"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CD5CFAC-B4A0-0584-23FA-522EDC6D83D4}"/>
              </a:ext>
            </a:extLst>
          </p:cNvPr>
          <p:cNvSpPr>
            <a:spLocks noGrp="1"/>
          </p:cNvSpPr>
          <p:nvPr>
            <p:ph type="sldNum" sz="quarter" idx="12"/>
          </p:nvPr>
        </p:nvSpPr>
        <p:spPr/>
        <p:txBody>
          <a:bodyPr/>
          <a:lstStyle/>
          <a:p>
            <a:pPr>
              <a:defRPr/>
            </a:pPr>
            <a:fld id="{9E69984C-E881-4E59-A7D8-E453CEAFE00A}" type="slidenum">
              <a:rPr lang="en-US"/>
              <a:pPr>
                <a:defRPr/>
              </a:pPr>
              <a:t>5</a:t>
            </a:fld>
            <a:endParaRPr lang="en-US" dirty="0"/>
          </a:p>
        </p:txBody>
      </p:sp>
    </p:spTree>
    <p:extLst>
      <p:ext uri="{BB962C8B-B14F-4D97-AF65-F5344CB8AC3E}">
        <p14:creationId xmlns:p14="http://schemas.microsoft.com/office/powerpoint/2010/main" val="3747677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10CD7-FCEA-14B0-337A-88A3168E32E2}"/>
              </a:ext>
            </a:extLst>
          </p:cNvPr>
          <p:cNvSpPr>
            <a:spLocks noGrp="1"/>
          </p:cNvSpPr>
          <p:nvPr>
            <p:ph type="title"/>
          </p:nvPr>
        </p:nvSpPr>
        <p:spPr/>
        <p:txBody>
          <a:bodyPr/>
          <a:lstStyle/>
          <a:p>
            <a:r>
              <a:rPr lang="en-US" sz="2800">
                <a:latin typeface="Arial"/>
                <a:cs typeface="Arial"/>
              </a:rPr>
              <a:t>Columbia County Fire and Rescue </a:t>
            </a:r>
            <a:endParaRPr lang="en-US" sz="2800"/>
          </a:p>
        </p:txBody>
      </p:sp>
      <p:sp>
        <p:nvSpPr>
          <p:cNvPr id="3" name="Content Placeholder 2">
            <a:extLst>
              <a:ext uri="{FF2B5EF4-FFF2-40B4-BE49-F238E27FC236}">
                <a16:creationId xmlns:a16="http://schemas.microsoft.com/office/drawing/2014/main" id="{F0253AC3-8896-4DBE-3DAE-E50EDD97B81A}"/>
              </a:ext>
            </a:extLst>
          </p:cNvPr>
          <p:cNvSpPr>
            <a:spLocks noGrp="1"/>
          </p:cNvSpPr>
          <p:nvPr>
            <p:ph sz="quarter" idx="1"/>
          </p:nvPr>
        </p:nvSpPr>
        <p:spPr>
          <a:xfrm>
            <a:off x="2545531" y="984565"/>
            <a:ext cx="8336733" cy="5778374"/>
          </a:xfrm>
        </p:spPr>
        <p:txBody>
          <a:bodyPr/>
          <a:lstStyle/>
          <a:p>
            <a:r>
              <a:rPr lang="en-US">
                <a:cs typeface="Arial"/>
              </a:rPr>
              <a:t>Adopted Budget:</a:t>
            </a:r>
          </a:p>
          <a:p>
            <a:pPr lvl="2"/>
            <a:r>
              <a:rPr lang="en-US" sz="1600">
                <a:cs typeface="Arial"/>
              </a:rPr>
              <a:t>County Fire Services (Adopted)                                                 $8,595,667</a:t>
            </a:r>
          </a:p>
          <a:p>
            <a:pPr lvl="2"/>
            <a:r>
              <a:rPr lang="en-US" sz="1600">
                <a:cs typeface="Arial"/>
              </a:rPr>
              <a:t>Fire Coop Agreements (Adopted)                                                $    24,100</a:t>
            </a:r>
          </a:p>
          <a:p>
            <a:pPr lvl="2"/>
            <a:r>
              <a:rPr lang="en-US" sz="1600">
                <a:cs typeface="Arial"/>
              </a:rPr>
              <a:t>Community Paramedicine (Adopted Opioid)                               $1,301,739</a:t>
            </a:r>
          </a:p>
          <a:p>
            <a:pPr lvl="2"/>
            <a:endParaRPr lang="en-US" sz="1600">
              <a:cs typeface="Arial"/>
            </a:endParaRPr>
          </a:p>
          <a:p>
            <a:pPr lvl="2"/>
            <a:r>
              <a:rPr lang="en-US" sz="1600">
                <a:cs typeface="Arial"/>
              </a:rPr>
              <a:t>Contract for EMS  (FY 2026-27 in General Fund)                       $1,600,000</a:t>
            </a:r>
          </a:p>
          <a:p>
            <a:pPr lvl="2"/>
            <a:r>
              <a:rPr lang="en-US" sz="1600">
                <a:cs typeface="Arial"/>
              </a:rPr>
              <a:t>                               Total                                                           $11,521,506                                                    </a:t>
            </a:r>
          </a:p>
          <a:p>
            <a:endParaRPr lang="en-US" dirty="0">
              <a:cs typeface="Arial"/>
            </a:endParaRPr>
          </a:p>
          <a:p>
            <a:r>
              <a:rPr lang="en-US">
                <a:cs typeface="Arial"/>
              </a:rPr>
              <a:t>Fire Specific Revenues</a:t>
            </a:r>
          </a:p>
          <a:p>
            <a:pPr lvl="2">
              <a:buFont typeface="Wingdings 2" panose="05000000000000000000" pitchFamily="2" charset="2"/>
              <a:buChar char=""/>
            </a:pPr>
            <a:r>
              <a:rPr lang="en-US" sz="1600">
                <a:cs typeface="Arial"/>
              </a:rPr>
              <a:t>Fire Assessment (Adopted)                                                          $7,601,140</a:t>
            </a:r>
          </a:p>
          <a:p>
            <a:pPr lvl="2">
              <a:buFont typeface="Wingdings 2" panose="05000000000000000000" pitchFamily="2" charset="2"/>
              <a:buChar char=""/>
            </a:pPr>
            <a:r>
              <a:rPr lang="en-US" sz="1600">
                <a:cs typeface="Arial"/>
              </a:rPr>
              <a:t>Delinquent/Partial Assessment (Adopted)                                    $     55,000</a:t>
            </a:r>
          </a:p>
          <a:p>
            <a:pPr lvl="2">
              <a:buFont typeface="Wingdings 2" panose="05000000000000000000" pitchFamily="2" charset="2"/>
              <a:buChar char=""/>
            </a:pPr>
            <a:r>
              <a:rPr lang="en-US" sz="1600">
                <a:cs typeface="Arial"/>
              </a:rPr>
              <a:t>Opioid Settlement Funding (Adopted)                                          $1,301,739</a:t>
            </a:r>
          </a:p>
          <a:p>
            <a:pPr lvl="2">
              <a:buFont typeface="Wingdings 2" panose="05000000000000000000" pitchFamily="2" charset="2"/>
              <a:buChar char=""/>
            </a:pPr>
            <a:r>
              <a:rPr lang="en-US" sz="1600">
                <a:cs typeface="Arial"/>
              </a:rPr>
              <a:t>Public Safety EMS Grant                                                              $    22,629</a:t>
            </a:r>
          </a:p>
          <a:p>
            <a:pPr lvl="2">
              <a:buFont typeface="Wingdings 2" panose="05000000000000000000" pitchFamily="2" charset="2"/>
              <a:buChar char=""/>
            </a:pPr>
            <a:r>
              <a:rPr lang="en-US" sz="1600">
                <a:cs typeface="Arial"/>
              </a:rPr>
              <a:t>Small County Surtax                                                                     $   940,998</a:t>
            </a:r>
          </a:p>
          <a:p>
            <a:pPr lvl="2">
              <a:buFont typeface="Wingdings 2" panose="05000000000000000000" pitchFamily="2" charset="2"/>
              <a:buChar char=""/>
            </a:pPr>
            <a:endParaRPr lang="en-US" sz="1600">
              <a:cs typeface="Arial"/>
            </a:endParaRPr>
          </a:p>
          <a:p>
            <a:pPr lvl="2">
              <a:buFont typeface="Wingdings 2" panose="05000000000000000000" pitchFamily="2" charset="2"/>
              <a:buChar char=""/>
            </a:pPr>
            <a:r>
              <a:rPr lang="en-US" sz="1600">
                <a:cs typeface="Arial"/>
              </a:rPr>
              <a:t>General Fund Ad Valorem (FY 2026-27)                                       $1,600,000</a:t>
            </a:r>
          </a:p>
          <a:p>
            <a:pPr lvl="2">
              <a:buFont typeface="Wingdings 2" panose="05000000000000000000" pitchFamily="2" charset="2"/>
              <a:buChar char=""/>
            </a:pPr>
            <a:r>
              <a:rPr lang="en-US" sz="1600">
                <a:cs typeface="Arial"/>
              </a:rPr>
              <a:t>                               Total                                                              $11,521,506</a:t>
            </a:r>
          </a:p>
          <a:p>
            <a:pPr lvl="2">
              <a:buFont typeface="Wingdings 2" panose="05000000000000000000" pitchFamily="2" charset="2"/>
              <a:buChar char=""/>
            </a:pPr>
            <a:endParaRPr lang="en-US" sz="1600">
              <a:cs typeface="Arial"/>
            </a:endParaRPr>
          </a:p>
          <a:p>
            <a:pPr lvl="2">
              <a:buFont typeface="Wingdings 2" panose="05000000000000000000" pitchFamily="2" charset="2"/>
              <a:buChar char=""/>
            </a:pPr>
            <a:r>
              <a:rPr lang="en-US" sz="1600">
                <a:cs typeface="Arial"/>
              </a:rPr>
              <a:t>                                 </a:t>
            </a:r>
            <a:endParaRPr lang="en-US" dirty="0">
              <a:cs typeface="Arial"/>
            </a:endParaRPr>
          </a:p>
        </p:txBody>
      </p:sp>
      <p:sp>
        <p:nvSpPr>
          <p:cNvPr id="4" name="Slide Number Placeholder 3">
            <a:extLst>
              <a:ext uri="{FF2B5EF4-FFF2-40B4-BE49-F238E27FC236}">
                <a16:creationId xmlns:a16="http://schemas.microsoft.com/office/drawing/2014/main" id="{57479FA1-DA6A-9488-3269-B0281F42DE55}"/>
              </a:ext>
            </a:extLst>
          </p:cNvPr>
          <p:cNvSpPr>
            <a:spLocks noGrp="1"/>
          </p:cNvSpPr>
          <p:nvPr>
            <p:ph type="sldNum" sz="quarter" idx="12"/>
          </p:nvPr>
        </p:nvSpPr>
        <p:spPr/>
        <p:txBody>
          <a:bodyPr/>
          <a:lstStyle/>
          <a:p>
            <a:pPr>
              <a:defRPr/>
            </a:pPr>
            <a:fld id="{9E69984C-E881-4E59-A7D8-E453CEAFE00A}" type="slidenum">
              <a:rPr lang="en-US"/>
              <a:pPr>
                <a:defRPr/>
              </a:pPr>
              <a:t>6</a:t>
            </a:fld>
            <a:endParaRPr lang="en-US" dirty="0"/>
          </a:p>
        </p:txBody>
      </p:sp>
      <p:sp>
        <p:nvSpPr>
          <p:cNvPr id="5" name="TextBox 4">
            <a:extLst>
              <a:ext uri="{FF2B5EF4-FFF2-40B4-BE49-F238E27FC236}">
                <a16:creationId xmlns:a16="http://schemas.microsoft.com/office/drawing/2014/main" id="{DB2E89D9-8570-5F3C-3335-1B68E0E98B49}"/>
              </a:ext>
            </a:extLst>
          </p:cNvPr>
          <p:cNvSpPr txBox="1"/>
          <p:nvPr/>
        </p:nvSpPr>
        <p:spPr>
          <a:xfrm>
            <a:off x="194734" y="2550313"/>
            <a:ext cx="2928712" cy="1323439"/>
          </a:xfrm>
          <a:prstGeom prst="rect">
            <a:avLst/>
          </a:prstGeom>
          <a:noFill/>
        </p:spPr>
        <p:txBody>
          <a:bodyPr wrap="square" rtlCol="0">
            <a:spAutoFit/>
          </a:bodyPr>
          <a:lstStyle/>
          <a:p>
            <a:r>
              <a:rPr lang="en-US" sz="1600"/>
              <a:t>CCFR has 3 ALS Engines</a:t>
            </a:r>
          </a:p>
          <a:p>
            <a:endParaRPr lang="en-US" sz="1600"/>
          </a:p>
          <a:p>
            <a:r>
              <a:rPr lang="en-US" sz="1600"/>
              <a:t>       Ft White</a:t>
            </a:r>
          </a:p>
          <a:p>
            <a:r>
              <a:rPr lang="en-US" sz="1600"/>
              <a:t>       Suwannee Valley</a:t>
            </a:r>
          </a:p>
          <a:p>
            <a:r>
              <a:rPr lang="en-US" sz="1600"/>
              <a:t>       Pinemount</a:t>
            </a:r>
          </a:p>
        </p:txBody>
      </p:sp>
    </p:spTree>
    <p:extLst>
      <p:ext uri="{BB962C8B-B14F-4D97-AF65-F5344CB8AC3E}">
        <p14:creationId xmlns:p14="http://schemas.microsoft.com/office/powerpoint/2010/main" val="2060738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BAF80-8445-D0D8-CB8E-E90FE7D92111}"/>
              </a:ext>
            </a:extLst>
          </p:cNvPr>
          <p:cNvSpPr>
            <a:spLocks noGrp="1"/>
          </p:cNvSpPr>
          <p:nvPr>
            <p:ph type="title"/>
          </p:nvPr>
        </p:nvSpPr>
        <p:spPr/>
        <p:txBody>
          <a:bodyPr/>
          <a:lstStyle/>
          <a:p>
            <a:r>
              <a:rPr lang="en-US"/>
              <a:t>EMS Billing Revenues</a:t>
            </a:r>
          </a:p>
        </p:txBody>
      </p:sp>
      <p:pic>
        <p:nvPicPr>
          <p:cNvPr id="6" name="Content Placeholder 5">
            <a:extLst>
              <a:ext uri="{FF2B5EF4-FFF2-40B4-BE49-F238E27FC236}">
                <a16:creationId xmlns:a16="http://schemas.microsoft.com/office/drawing/2014/main" id="{0D464BC4-EE87-3C16-7901-AF7DF1E8B7A5}"/>
              </a:ext>
            </a:extLst>
          </p:cNvPr>
          <p:cNvPicPr>
            <a:picLocks noGrp="1" noChangeAspect="1"/>
          </p:cNvPicPr>
          <p:nvPr>
            <p:ph sz="quarter" idx="1"/>
          </p:nvPr>
        </p:nvPicPr>
        <p:blipFill rotWithShape="1">
          <a:blip r:embed="rId2"/>
          <a:srcRect l="990" r="-1"/>
          <a:stretch>
            <a:fillRect/>
          </a:stretch>
        </p:blipFill>
        <p:spPr bwMode="auto">
          <a:xfrm>
            <a:off x="2915217" y="1696538"/>
            <a:ext cx="7415366" cy="4769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C2D18D74-8EAE-D902-B4CE-FC9D2C0B2FA4}"/>
              </a:ext>
            </a:extLst>
          </p:cNvPr>
          <p:cNvSpPr>
            <a:spLocks noGrp="1"/>
          </p:cNvSpPr>
          <p:nvPr>
            <p:ph type="sldNum" sz="quarter" idx="12"/>
          </p:nvPr>
        </p:nvSpPr>
        <p:spPr/>
        <p:txBody>
          <a:bodyPr/>
          <a:lstStyle/>
          <a:p>
            <a:pPr>
              <a:defRPr/>
            </a:pPr>
            <a:fld id="{9E69984C-E881-4E59-A7D8-E453CEAFE00A}" type="slidenum">
              <a:rPr lang="en-US" smtClean="0"/>
              <a:pPr>
                <a:defRPr/>
              </a:pPr>
              <a:t>7</a:t>
            </a:fld>
            <a:endParaRPr lang="en-US"/>
          </a:p>
        </p:txBody>
      </p:sp>
    </p:spTree>
    <p:extLst>
      <p:ext uri="{BB962C8B-B14F-4D97-AF65-F5344CB8AC3E}">
        <p14:creationId xmlns:p14="http://schemas.microsoft.com/office/powerpoint/2010/main" val="1451105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7DF65-E1B0-41B4-9744-6E2D6019531C}"/>
              </a:ext>
            </a:extLst>
          </p:cNvPr>
          <p:cNvSpPr>
            <a:spLocks noGrp="1"/>
          </p:cNvSpPr>
          <p:nvPr>
            <p:ph type="title"/>
          </p:nvPr>
        </p:nvSpPr>
        <p:spPr/>
        <p:txBody>
          <a:bodyPr/>
          <a:lstStyle/>
          <a:p>
            <a:r>
              <a:rPr lang="en-US"/>
              <a:t>EMS FAQ</a:t>
            </a:r>
          </a:p>
        </p:txBody>
      </p:sp>
      <p:sp>
        <p:nvSpPr>
          <p:cNvPr id="3" name="Content Placeholder 2">
            <a:extLst>
              <a:ext uri="{FF2B5EF4-FFF2-40B4-BE49-F238E27FC236}">
                <a16:creationId xmlns:a16="http://schemas.microsoft.com/office/drawing/2014/main" id="{CBE09F0E-9220-3DAA-C4D3-2C0BFDD8EBAF}"/>
              </a:ext>
            </a:extLst>
          </p:cNvPr>
          <p:cNvSpPr>
            <a:spLocks noGrp="1"/>
          </p:cNvSpPr>
          <p:nvPr>
            <p:ph sz="quarter" idx="1"/>
          </p:nvPr>
        </p:nvSpPr>
        <p:spPr>
          <a:xfrm>
            <a:off x="6553200" y="1219200"/>
            <a:ext cx="5067300" cy="4991100"/>
          </a:xfrm>
        </p:spPr>
        <p:txBody>
          <a:bodyPr/>
          <a:lstStyle/>
          <a:p>
            <a:endParaRPr lang="en-US"/>
          </a:p>
          <a:p>
            <a:r>
              <a:rPr lang="en-US"/>
              <a:t>Columbia County Calls  15,001</a:t>
            </a:r>
          </a:p>
          <a:p>
            <a:r>
              <a:rPr lang="en-US"/>
              <a:t>Putnam County Calls     13,881</a:t>
            </a:r>
          </a:p>
          <a:p>
            <a:r>
              <a:rPr lang="en-US"/>
              <a:t>Nassau County Calls       8,972 </a:t>
            </a:r>
          </a:p>
          <a:p>
            <a:endParaRPr lang="en-US"/>
          </a:p>
          <a:p>
            <a:endParaRPr lang="en-US"/>
          </a:p>
          <a:p>
            <a:r>
              <a:rPr lang="en-US"/>
              <a:t> Calls for service received in 2025:</a:t>
            </a:r>
          </a:p>
          <a:p>
            <a:pPr marL="0" indent="0">
              <a:buNone/>
            </a:pPr>
            <a:endParaRPr lang="en-US"/>
          </a:p>
          <a:p>
            <a:pPr lvl="2"/>
            <a:r>
              <a:rPr lang="en-US"/>
              <a:t>Interstate                   1,816</a:t>
            </a:r>
          </a:p>
          <a:p>
            <a:pPr lvl="2"/>
            <a:r>
              <a:rPr lang="en-US"/>
              <a:t>Hotels                        3,606</a:t>
            </a:r>
          </a:p>
          <a:p>
            <a:pPr lvl="2"/>
            <a:r>
              <a:rPr lang="en-US"/>
              <a:t>Truck Stops                  554</a:t>
            </a:r>
          </a:p>
          <a:p>
            <a:pPr lvl="2"/>
            <a:r>
              <a:rPr lang="en-US" u="sng"/>
              <a:t>Parks                          1,681</a:t>
            </a:r>
          </a:p>
          <a:p>
            <a:pPr lvl="2"/>
            <a:r>
              <a:rPr lang="en-US"/>
              <a:t>                  Total          7,657</a:t>
            </a:r>
          </a:p>
          <a:p>
            <a:pPr marL="593725" lvl="2" indent="0">
              <a:buNone/>
            </a:pPr>
            <a:endParaRPr lang="en-US"/>
          </a:p>
          <a:p>
            <a:endParaRPr lang="en-US"/>
          </a:p>
        </p:txBody>
      </p:sp>
      <p:sp>
        <p:nvSpPr>
          <p:cNvPr id="4" name="Slide Number Placeholder 3">
            <a:extLst>
              <a:ext uri="{FF2B5EF4-FFF2-40B4-BE49-F238E27FC236}">
                <a16:creationId xmlns:a16="http://schemas.microsoft.com/office/drawing/2014/main" id="{BC92753D-B72A-54BC-3AEA-23A8E06C646A}"/>
              </a:ext>
            </a:extLst>
          </p:cNvPr>
          <p:cNvSpPr>
            <a:spLocks noGrp="1"/>
          </p:cNvSpPr>
          <p:nvPr>
            <p:ph type="sldNum" sz="quarter" idx="12"/>
          </p:nvPr>
        </p:nvSpPr>
        <p:spPr/>
        <p:txBody>
          <a:bodyPr/>
          <a:lstStyle/>
          <a:p>
            <a:pPr>
              <a:defRPr/>
            </a:pPr>
            <a:fld id="{9E69984C-E881-4E59-A7D8-E453CEAFE00A}" type="slidenum">
              <a:rPr lang="en-US"/>
              <a:pPr>
                <a:defRPr/>
              </a:pPr>
              <a:t>8</a:t>
            </a:fld>
            <a:endParaRPr lang="en-US"/>
          </a:p>
        </p:txBody>
      </p:sp>
      <p:sp>
        <p:nvSpPr>
          <p:cNvPr id="5" name="TextBox 4">
            <a:extLst>
              <a:ext uri="{FF2B5EF4-FFF2-40B4-BE49-F238E27FC236}">
                <a16:creationId xmlns:a16="http://schemas.microsoft.com/office/drawing/2014/main" id="{38448969-55EC-A69E-B1D7-A029F742B092}"/>
              </a:ext>
            </a:extLst>
          </p:cNvPr>
          <p:cNvSpPr txBox="1"/>
          <p:nvPr/>
        </p:nvSpPr>
        <p:spPr>
          <a:xfrm>
            <a:off x="414667" y="1937442"/>
            <a:ext cx="5067300" cy="1877437"/>
          </a:xfrm>
          <a:prstGeom prst="rect">
            <a:avLst/>
          </a:prstGeom>
          <a:noFill/>
        </p:spPr>
        <p:txBody>
          <a:bodyPr wrap="square" rtlCol="0">
            <a:spAutoFit/>
          </a:bodyPr>
          <a:lstStyle/>
          <a:p>
            <a:pPr algn="ctr"/>
            <a:r>
              <a:rPr lang="en-US" b="1" u="sng"/>
              <a:t>RFP 2024-A</a:t>
            </a:r>
          </a:p>
          <a:p>
            <a:endParaRPr lang="en-US"/>
          </a:p>
          <a:p>
            <a:pPr algn="ctr"/>
            <a:r>
              <a:rPr lang="en-US" sz="1600"/>
              <a:t>4 responses</a:t>
            </a:r>
          </a:p>
          <a:p>
            <a:endParaRPr lang="en-US" sz="1600"/>
          </a:p>
          <a:p>
            <a:r>
              <a:rPr lang="en-US" sz="1600"/>
              <a:t>American Medical Response               $2,155,000.00</a:t>
            </a:r>
          </a:p>
          <a:p>
            <a:endParaRPr lang="en-US" sz="1600"/>
          </a:p>
          <a:p>
            <a:r>
              <a:rPr lang="en-US" sz="1600"/>
              <a:t>RG Ambulance Services(Century)       $2,218,147.54</a:t>
            </a:r>
          </a:p>
        </p:txBody>
      </p:sp>
    </p:spTree>
    <p:extLst>
      <p:ext uri="{BB962C8B-B14F-4D97-AF65-F5344CB8AC3E}">
        <p14:creationId xmlns:p14="http://schemas.microsoft.com/office/powerpoint/2010/main" val="2823895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63C0-58DE-0E3A-BA49-F47B79F73A13}"/>
              </a:ext>
            </a:extLst>
          </p:cNvPr>
          <p:cNvSpPr>
            <a:spLocks noGrp="1"/>
          </p:cNvSpPr>
          <p:nvPr>
            <p:ph type="title"/>
          </p:nvPr>
        </p:nvSpPr>
        <p:spPr/>
        <p:txBody>
          <a:bodyPr/>
          <a:lstStyle/>
          <a:p>
            <a:r>
              <a:rPr lang="en-US"/>
              <a:t>EMS Response Times</a:t>
            </a:r>
          </a:p>
        </p:txBody>
      </p:sp>
      <p:pic>
        <p:nvPicPr>
          <p:cNvPr id="5" name="Content Placeholder 4">
            <a:extLst>
              <a:ext uri="{FF2B5EF4-FFF2-40B4-BE49-F238E27FC236}">
                <a16:creationId xmlns:a16="http://schemas.microsoft.com/office/drawing/2014/main" id="{DC480886-F8BE-2043-396B-A1DAF8169423}"/>
              </a:ext>
            </a:extLst>
          </p:cNvPr>
          <p:cNvPicPr>
            <a:picLocks noGrp="1" noChangeAspect="1"/>
          </p:cNvPicPr>
          <p:nvPr>
            <p:ph sz="quarter" idx="1"/>
          </p:nvPr>
        </p:nvPicPr>
        <p:blipFill>
          <a:blip r:embed="rId2"/>
          <a:stretch>
            <a:fillRect/>
          </a:stretch>
        </p:blipFill>
        <p:spPr bwMode="auto">
          <a:xfrm>
            <a:off x="5052695" y="1714817"/>
            <a:ext cx="6800850" cy="435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A3DBC3C-1712-F732-1BE7-1D069C159F53}"/>
              </a:ext>
            </a:extLst>
          </p:cNvPr>
          <p:cNvSpPr>
            <a:spLocks noGrp="1"/>
          </p:cNvSpPr>
          <p:nvPr>
            <p:ph type="sldNum" sz="quarter" idx="12"/>
          </p:nvPr>
        </p:nvSpPr>
        <p:spPr/>
        <p:txBody>
          <a:bodyPr/>
          <a:lstStyle/>
          <a:p>
            <a:pPr>
              <a:defRPr/>
            </a:pPr>
            <a:fld id="{9E69984C-E881-4E59-A7D8-E453CEAFE00A}" type="slidenum">
              <a:rPr lang="en-US"/>
              <a:pPr>
                <a:defRPr/>
              </a:pPr>
              <a:t>9</a:t>
            </a:fld>
            <a:endParaRPr lang="en-US" dirty="0"/>
          </a:p>
        </p:txBody>
      </p:sp>
      <p:pic>
        <p:nvPicPr>
          <p:cNvPr id="6" name="Picture 5">
            <a:extLst>
              <a:ext uri="{FF2B5EF4-FFF2-40B4-BE49-F238E27FC236}">
                <a16:creationId xmlns:a16="http://schemas.microsoft.com/office/drawing/2014/main" id="{C1063C0E-2E73-1644-3949-23D8857AB0EA}"/>
              </a:ext>
            </a:extLst>
          </p:cNvPr>
          <p:cNvPicPr>
            <a:picLocks noChangeAspect="1"/>
          </p:cNvPicPr>
          <p:nvPr/>
        </p:nvPicPr>
        <p:blipFill>
          <a:blip r:embed="rId3"/>
          <a:stretch>
            <a:fillRect/>
          </a:stretch>
        </p:blipFill>
        <p:spPr>
          <a:xfrm>
            <a:off x="194310" y="1710055"/>
            <a:ext cx="4772660" cy="4342130"/>
          </a:xfrm>
          <a:prstGeom prst="rect">
            <a:avLst/>
          </a:prstGeom>
        </p:spPr>
      </p:pic>
    </p:spTree>
    <p:extLst>
      <p:ext uri="{BB962C8B-B14F-4D97-AF65-F5344CB8AC3E}">
        <p14:creationId xmlns:p14="http://schemas.microsoft.com/office/powerpoint/2010/main" val="15693892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02E9C835F96094FA00DDEB0AAEBF245" ma:contentTypeVersion="15" ma:contentTypeDescription="Create a new document." ma:contentTypeScope="" ma:versionID="e6713550cf3a09dcfc095b7196959f52">
  <xsd:schema xmlns:xsd="http://www.w3.org/2001/XMLSchema" xmlns:xs="http://www.w3.org/2001/XMLSchema" xmlns:p="http://schemas.microsoft.com/office/2006/metadata/properties" xmlns:ns2="59a4bbb5-e228-46b0-888a-fbb6e3386770" xmlns:ns3="4fad09b9-7b9c-40a3-bfd9-4ea7b9cf3add" targetNamespace="http://schemas.microsoft.com/office/2006/metadata/properties" ma:root="true" ma:fieldsID="db1e9ff2fd88318bae42654c23629a13" ns2:_="" ns3:_="">
    <xsd:import namespace="59a4bbb5-e228-46b0-888a-fbb6e3386770"/>
    <xsd:import namespace="4fad09b9-7b9c-40a3-bfd9-4ea7b9cf3add"/>
    <xsd:element name="properties">
      <xsd:complexType>
        <xsd:sequence>
          <xsd:element name="documentManagement">
            <xsd:complexType>
              <xsd:all>
                <xsd:element ref="ns2:SharedWithUsers" minOccurs="0"/>
                <xsd:element ref="ns2:SharedWithDetails" minOccurs="0"/>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a4bbb5-e228-46b0-888a-fbb6e3386770" elementFormDefault="qualified">
    <xsd:import namespace="http://schemas.microsoft.com/office/2006/documentManagement/types"/>
    <xsd:import namespace="http://schemas.microsoft.com/office/infopath/2007/PartnerControls"/>
    <xsd:element name="SharedWithUsers" ma:index="8" nillable="true" ma:displayName="Shared With" ma:list="UserInfo" ma:SearchPeopleOnly="false" ma:internalName="SharedWithUsers"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BillingMetadata" ma:index="17" nillable="true" ma:displayName="MediaServiceBillingMetadata" ma:hidden="true" ma:internalName="MediaServiceBillingMetadata"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dd7d823-aefd-4623-b603-ca21e48a540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fad09b9-7b9c-40a3-bfd9-4ea7b9cf3ad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7b88835f-c8dc-438c-8916-bcda9f1dd0f2}" ma:internalName="TaxCatchAll" ma:showField="CatchAllData" ma:web="4fad09b9-7b9c-40a3-bfd9-4ea7b9cf3ad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59a4bbb5-e228-46b0-888a-fbb6e3386770">
      <UserInfo>
        <DisplayName>Erica Jones</DisplayName>
        <AccountId>91</AccountId>
        <AccountType/>
      </UserInfo>
    </SharedWithUsers>
    <SharedWithDetails xmlns="59a4bbb5-e228-46b0-888a-fbb6e3386770" xsi:nil="true"/>
    <lcf76f155ced4ddcb4097134ff3c332f xmlns="59a4bbb5-e228-46b0-888a-fbb6e3386770">
      <Terms xmlns="http://schemas.microsoft.com/office/infopath/2007/PartnerControls"/>
    </lcf76f155ced4ddcb4097134ff3c332f>
    <TaxCatchAll xmlns="4fad09b9-7b9c-40a3-bfd9-4ea7b9cf3add" xsi:nil="true"/>
  </documentManagement>
</p:properties>
</file>

<file path=customXml/itemProps1.xml><?xml version="1.0" encoding="utf-8"?>
<ds:datastoreItem xmlns:ds="http://schemas.openxmlformats.org/officeDocument/2006/customXml" ds:itemID="{3B15B8EA-375C-413E-93D7-7209CDBF525F}">
  <ds:schemaRefs>
    <ds:schemaRef ds:uri="http://schemas.microsoft.com/sharepoint/v3/contenttype/forms"/>
  </ds:schemaRefs>
</ds:datastoreItem>
</file>

<file path=customXml/itemProps2.xml><?xml version="1.0" encoding="utf-8"?>
<ds:datastoreItem xmlns:ds="http://schemas.openxmlformats.org/officeDocument/2006/customXml" ds:itemID="{DF892E96-E701-4341-B4CB-D0336B64D1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a4bbb5-e228-46b0-888a-fbb6e3386770"/>
    <ds:schemaRef ds:uri="4fad09b9-7b9c-40a3-bfd9-4ea7b9cf3a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C1155B6-2FFD-451B-94D1-2F307D1C175F}">
  <ds:schemaRefs>
    <ds:schemaRef ds:uri="4fad09b9-7b9c-40a3-bfd9-4ea7b9cf3add"/>
    <ds:schemaRef ds:uri="http://purl.org/dc/dcmitype/"/>
    <ds:schemaRef ds:uri="59a4bbb5-e228-46b0-888a-fbb6e3386770"/>
    <ds:schemaRef ds:uri="http://www.w3.org/XML/1998/namespace"/>
    <ds:schemaRef ds:uri="http://purl.org/dc/elements/1.1/"/>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3243</TotalTime>
  <Words>859</Words>
  <Application>Microsoft Office PowerPoint</Application>
  <PresentationFormat>Widescreen</PresentationFormat>
  <Paragraphs>156</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Franklin Gothic Book</vt:lpstr>
      <vt:lpstr>Georgia</vt:lpstr>
      <vt:lpstr>Wingdings</vt:lpstr>
      <vt:lpstr>Wingdings 2</vt:lpstr>
      <vt:lpstr>1_Equity</vt:lpstr>
      <vt:lpstr>Board of County Commissioners Special Meeting June 10, 2026   </vt:lpstr>
      <vt:lpstr>Impact of EMS MSTU</vt:lpstr>
      <vt:lpstr>Lake Shore Hospital Authority</vt:lpstr>
      <vt:lpstr>Discretionary sales surtaxes:   EMERGENCY FIRE RESCUE SERVICES AND FACILITIES SURTAX. SECTION 212.055 FS.   </vt:lpstr>
      <vt:lpstr>Emergency Medical Services MSTU </vt:lpstr>
      <vt:lpstr>Columbia County Fire and Rescue </vt:lpstr>
      <vt:lpstr>EMS Billing Revenues</vt:lpstr>
      <vt:lpstr>EMS FAQ</vt:lpstr>
      <vt:lpstr>EMS Response Times</vt:lpstr>
      <vt:lpstr>2026 No Ambulance Available  by Month</vt:lpstr>
      <vt:lpstr>EMS Response Times</vt:lpstr>
      <vt:lpstr>EMD/EFD Dispatch</vt:lpstr>
      <vt:lpstr>PowerPoint Presentation</vt:lpstr>
      <vt:lpstr>AmeriPro EMS Response Times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Prioritization/Funding</dc:title>
  <dc:creator>Esther Chung</dc:creator>
  <cp:lastModifiedBy>John Crews</cp:lastModifiedBy>
  <cp:revision>95</cp:revision>
  <dcterms:created xsi:type="dcterms:W3CDTF">2017-05-17T14:54:17Z</dcterms:created>
  <dcterms:modified xsi:type="dcterms:W3CDTF">2026-06-10T14:11:16Z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0x010100102E9C835F96094FA00DDEB0AAEBF245</vt:lpwstr>
  </property>
  <property fmtid="{D5CDD505-2E9C-101B-9397-08002B2CF9AE}" pid="3" name="Shared With Details">
    <vt:lpwstr>{"i:0#.w|columbiaexchang\\ejones":{"DateTime":"\/Date(1710957916641)\/","LoginName":"columbiaexchang\\esnyder"}}</vt:lpwstr>
  </property>
  <property fmtid="{D5CDD505-2E9C-101B-9397-08002B2CF9AE}" pid="4" name="Has Copy Destinations">
    <vt:bool>false</vt:bool>
  </property>
  <property fmtid="{D5CDD505-2E9C-101B-9397-08002B2CF9AE}" pid="5" name="MSIP_Label_defa4170-0d19-0005-0004-bc88714345d2_Enabled">
    <vt:lpwstr>true</vt:lpwstr>
  </property>
  <property fmtid="{D5CDD505-2E9C-101B-9397-08002B2CF9AE}" pid="6" name="MSIP_Label_defa4170-0d19-0005-0004-bc88714345d2_SetDate">
    <vt:lpwstr>2025-07-08T15:57:10Z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8e22af80-2e2f-4666-86e0-a63b8b6cca6d</vt:lpwstr>
  </property>
  <property fmtid="{D5CDD505-2E9C-101B-9397-08002B2CF9AE}" pid="10" name="MSIP_Label_defa4170-0d19-0005-0004-bc88714345d2_ActionId">
    <vt:lpwstr>0b25a043-9862-496f-bb86-1f4db368a353</vt:lpwstr>
  </property>
  <property fmtid="{D5CDD505-2E9C-101B-9397-08002B2CF9AE}" pid="11" name="MSIP_Label_defa4170-0d19-0005-0004-bc88714345d2_ContentBits">
    <vt:lpwstr>0</vt:lpwstr>
  </property>
  <property fmtid="{D5CDD505-2E9C-101B-9397-08002B2CF9AE}" pid="12" name="MSIP_Label_defa4170-0d19-0005-0004-bc88714345d2_Tag">
    <vt:lpwstr>10, 3, 0, 1</vt:lpwstr>
  </property>
  <property fmtid="{D5CDD505-2E9C-101B-9397-08002B2CF9AE}" pid="13" name="MediaServiceImageTags">
    <vt:lpwstr/>
  </property>
</Properties>
</file>